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5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660" r:id="rId2"/>
    <p:sldMasterId id="2147483773" r:id="rId3"/>
    <p:sldMasterId id="2147483837" r:id="rId4"/>
    <p:sldMasterId id="2147483838" r:id="rId5"/>
    <p:sldMasterId id="2147483808" r:id="rId6"/>
    <p:sldMasterId id="2147483811" r:id="rId7"/>
  </p:sldMasterIdLst>
  <p:notesMasterIdLst>
    <p:notesMasterId r:id="rId31"/>
  </p:notesMasterIdLst>
  <p:handoutMasterIdLst>
    <p:handoutMasterId r:id="rId32"/>
  </p:handoutMasterIdLst>
  <p:sldIdLst>
    <p:sldId id="449" r:id="rId8"/>
    <p:sldId id="257" r:id="rId9"/>
    <p:sldId id="451" r:id="rId10"/>
    <p:sldId id="452" r:id="rId11"/>
    <p:sldId id="453" r:id="rId12"/>
    <p:sldId id="454" r:id="rId13"/>
    <p:sldId id="456" r:id="rId14"/>
    <p:sldId id="457" r:id="rId15"/>
    <p:sldId id="458" r:id="rId16"/>
    <p:sldId id="463" r:id="rId17"/>
    <p:sldId id="464" r:id="rId18"/>
    <p:sldId id="461" r:id="rId19"/>
    <p:sldId id="472" r:id="rId20"/>
    <p:sldId id="476" r:id="rId21"/>
    <p:sldId id="473" r:id="rId22"/>
    <p:sldId id="477" r:id="rId23"/>
    <p:sldId id="467" r:id="rId24"/>
    <p:sldId id="474" r:id="rId25"/>
    <p:sldId id="468" r:id="rId26"/>
    <p:sldId id="469" r:id="rId27"/>
    <p:sldId id="475" r:id="rId28"/>
    <p:sldId id="298" r:id="rId29"/>
    <p:sldId id="448" r:id="rId30"/>
  </p:sldIdLst>
  <p:sldSz cx="12192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sen, Jarrud" initials="O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8FDF"/>
    <a:srgbClr val="F0C8EF"/>
    <a:srgbClr val="F6DEF5"/>
    <a:srgbClr val="33CC33"/>
    <a:srgbClr val="A8EA3E"/>
    <a:srgbClr val="D5F5A1"/>
    <a:srgbClr val="92D050"/>
    <a:srgbClr val="D806D8"/>
    <a:srgbClr val="608935"/>
    <a:srgbClr val="F3A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78571" autoAdjust="0"/>
  </p:normalViewPr>
  <p:slideViewPr>
    <p:cSldViewPr snapToGrid="0">
      <p:cViewPr varScale="1">
        <p:scale>
          <a:sx n="70" d="100"/>
          <a:sy n="70" d="100"/>
        </p:scale>
        <p:origin x="618" y="66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customXml" Target="../customXml/item2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38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Movement of</a:t>
            </a:r>
          </a:p>
          <a:p>
            <a:pPr>
              <a:defRPr/>
            </a:pPr>
            <a:r>
              <a:rPr lang="en-US" dirty="0"/>
              <a:t>Wave</a:t>
            </a:r>
            <a:r>
              <a:rPr lang="en-US" baseline="0" dirty="0"/>
              <a:t> C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8588382030758499"/>
          <c:y val="0.16311236898191001"/>
          <c:w val="0.769095464306631"/>
          <c:h val="0.664090142566465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>
              <a:solidFill>
                <a:srgbClr val="92278F"/>
              </a:solidFill>
            </a:ln>
          </c:spPr>
          <c:marker>
            <c:symbol val="none"/>
          </c:marker>
          <c:dPt>
            <c:idx val="6"/>
            <c:bubble3D val="0"/>
            <c:spPr>
              <a:ln w="38100">
                <a:solidFill>
                  <a:srgbClr val="92278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A455-4741-BA0B-311DC3DD0B12}"/>
              </c:ext>
            </c:extLst>
          </c:dPt>
          <c:cat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55-4741-BA0B-311DC3DD0B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55-4741-BA0B-311DC3DD0B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455-4741-BA0B-311DC3DD0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196480"/>
        <c:axId val="178198400"/>
      </c:lineChart>
      <c:catAx>
        <c:axId val="178196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Time</a:t>
                </a:r>
                <a:r>
                  <a:rPr lang="en-US" baseline="0" dirty="0"/>
                  <a:t> (sec)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78198400"/>
        <c:crosses val="autoZero"/>
        <c:auto val="1"/>
        <c:lblAlgn val="ctr"/>
        <c:lblOffset val="100"/>
        <c:noMultiLvlLbl val="0"/>
      </c:catAx>
      <c:valAx>
        <c:axId val="178198400"/>
        <c:scaling>
          <c:orientation val="minMax"/>
          <c:max val="9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Vibrations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78196480"/>
        <c:crosses val="autoZero"/>
        <c:crossBetween val="midCat"/>
        <c:majorUnit val="1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1850FC-0111-4530-8069-5BDB7EE3FB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A2B7-7023-4287-ADEC-44168DDA0B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244F-BAAC-45B5-BE6F-6ECD5C0CEA5F}" type="datetimeFigureOut">
              <a:rPr lang="en-US" smtClean="0">
                <a:latin typeface="Verdana" panose="020B0604030504040204" pitchFamily="34" charset="0"/>
              </a:rPr>
              <a:t>3/1/2021</a:t>
            </a:fld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CF615-D79F-4581-A805-9003A1866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3E9B9-E747-4066-82AE-D06C982B6C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54751-CC16-4FBD-9C1B-1EDE4CFB6AA6}" type="slidenum">
              <a:rPr lang="en-US" smtClean="0">
                <a:latin typeface="Verdana" panose="020B0604030504040204" pitchFamily="34" charset="0"/>
              </a:rPr>
              <a:t>‹#›</a:t>
            </a:fld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69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9FCBEF9A-153E-470E-A98E-C452CE46A127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1143000"/>
            <a:ext cx="685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BCDB3FBC-CC89-40CE-A21A-731FB3BB2A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sclassroom.com/Class/waves/u10l1b.cfm#res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Optional in-class quick action:</a:t>
            </a:r>
          </a:p>
          <a:p>
            <a:r>
              <a:rPr lang="en-US" sz="1200" dirty="0"/>
              <a:t>Get with a partner and discuss what you know about waves.  </a:t>
            </a:r>
          </a:p>
          <a:p>
            <a:r>
              <a:rPr lang="en-US" sz="1200" dirty="0"/>
              <a:t>How can you create a wave?  What materials will you need?</a:t>
            </a:r>
          </a:p>
          <a:p>
            <a:r>
              <a:rPr lang="en-US" sz="1200" dirty="0"/>
              <a:t>What is the medium your wave travels through?</a:t>
            </a:r>
          </a:p>
          <a:p>
            <a:r>
              <a:rPr lang="en-US" sz="1200" dirty="0"/>
              <a:t>What was the source of energy for your wave?</a:t>
            </a:r>
          </a:p>
          <a:p>
            <a:r>
              <a:rPr lang="en-US" sz="1200" dirty="0"/>
              <a:t>Be prepared to present and discuss your wave.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FBC-CC89-40CE-A21A-731FB3BB2A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9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effectLst/>
              </a:rPr>
              <a:t>The </a:t>
            </a:r>
            <a:r>
              <a:rPr lang="en-US" b="1" dirty="0">
                <a:effectLst/>
              </a:rPr>
              <a:t>crest</a:t>
            </a:r>
            <a:r>
              <a:rPr lang="en-US" dirty="0">
                <a:effectLst/>
              </a:rPr>
              <a:t> of a wave is the point on the medium that exhibits the maximum </a:t>
            </a:r>
          </a:p>
          <a:p>
            <a:pPr marL="0" indent="0">
              <a:buFontTx/>
              <a:buNone/>
            </a:pPr>
            <a:r>
              <a:rPr lang="en-US" dirty="0">
                <a:effectLst/>
              </a:rPr>
              <a:t>amount of positive or upward displacement from the rest position.</a:t>
            </a:r>
          </a:p>
          <a:p>
            <a:pPr marL="0" indent="0">
              <a:buFontTx/>
              <a:buNone/>
            </a:pPr>
            <a:endParaRPr lang="en-US" dirty="0">
              <a:effectLst/>
            </a:endParaRPr>
          </a:p>
          <a:p>
            <a:pPr marL="0" indent="0">
              <a:buFontTx/>
              <a:buNone/>
            </a:pPr>
            <a:r>
              <a:rPr lang="en-US" dirty="0">
                <a:effectLst/>
              </a:rPr>
              <a:t>The </a:t>
            </a:r>
            <a:r>
              <a:rPr lang="en-US" b="1" dirty="0">
                <a:effectLst/>
              </a:rPr>
              <a:t>trough</a:t>
            </a:r>
            <a:r>
              <a:rPr lang="en-US" dirty="0">
                <a:effectLst/>
              </a:rPr>
              <a:t> of a wave is the point on the medium that exhibits the maximum amount of negative or downward displacement from the rest position.</a:t>
            </a:r>
          </a:p>
          <a:p>
            <a:pPr marL="0" indent="0">
              <a:buFontTx/>
              <a:buNone/>
            </a:pPr>
            <a:endParaRPr lang="en-US" dirty="0">
              <a:effectLst/>
            </a:endParaRPr>
          </a:p>
          <a:p>
            <a:pPr marL="0" indent="0">
              <a:buFontTx/>
              <a:buNone/>
            </a:pPr>
            <a:r>
              <a:rPr lang="en-US" dirty="0">
                <a:effectLst/>
              </a:rPr>
              <a:t>The dashed line drawn through the center of the diagram represents the </a:t>
            </a:r>
            <a:r>
              <a:rPr lang="en-US" dirty="0">
                <a:effectLst/>
                <a:hlinkClick r:id="rId3"/>
              </a:rPr>
              <a:t>equilibrium or rest position</a:t>
            </a:r>
            <a:r>
              <a:rPr lang="en-US" dirty="0">
                <a:effectLst/>
              </a:rPr>
              <a:t> of the string. This is the position that the string would assume if there were no disturbance moving through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FBC-CC89-40CE-A21A-731FB3BB2AD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Optional in-class quick action:</a:t>
            </a:r>
          </a:p>
          <a:p>
            <a:pPr marL="0" indent="0">
              <a:buNone/>
            </a:pPr>
            <a:r>
              <a:rPr lang="en-US" sz="1400" b="1" dirty="0"/>
              <a:t>Write About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200" dirty="0">
                <a:latin typeface="Century Gothic"/>
              </a:rPr>
              <a:t>Watch as your teacher demonstrates the two types of mechanical waves with a slinky.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200" dirty="0"/>
              <a:t>Sketch and label each type of wave in your INB.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200" dirty="0"/>
              <a:t>Describe the motion of each wave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FBC-CC89-40CE-A21A-731FB3BB2A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1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Optional in-class quick action: Frequency Problem</a:t>
            </a:r>
          </a:p>
          <a:p>
            <a:pPr marL="0" indent="0">
              <a:buNone/>
            </a:pPr>
            <a:r>
              <a:rPr lang="en-US" sz="1200" dirty="0"/>
              <a:t>Here is a frequency problem.  Get with a partner and see if you can solve it.</a:t>
            </a:r>
          </a:p>
          <a:p>
            <a:pPr marL="0" indent="0">
              <a:buNone/>
            </a:pPr>
            <a:r>
              <a:rPr lang="en-US" sz="1200" dirty="0"/>
              <a:t>The speed of a wave on a rope is 50 cm/s and its wavelength is 10 cm.  What is its frequency?</a:t>
            </a:r>
          </a:p>
          <a:p>
            <a:pPr marL="0" indent="0">
              <a:buNone/>
            </a:pPr>
            <a:r>
              <a:rPr lang="en-US" sz="1200" dirty="0"/>
              <a:t>Write the formula –</a:t>
            </a:r>
          </a:p>
          <a:p>
            <a:pPr marL="0" indent="0">
              <a:buNone/>
            </a:pPr>
            <a:r>
              <a:rPr lang="en-US" sz="1200"/>
              <a:t>Substitute and solve-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3FBC-CC89-40CE-A21A-731FB3BB2AD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8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Clear up any confusion and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uk-UA" smtClean="0"/>
              <a:pPr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7015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8.jpg"/><Relationship Id="rId7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10" Type="http://schemas.openxmlformats.org/officeDocument/2006/relationships/image" Target="../media/image4.svg"/><Relationship Id="rId4" Type="http://schemas.openxmlformats.org/officeDocument/2006/relationships/image" Target="../media/image19.jpeg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D503-68A7-4F06-B8F1-01714147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100"/>
            <a:ext cx="10515600" cy="106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67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144379" y="300527"/>
            <a:ext cx="3955774" cy="33547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Properties (cont.)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distance between two corresponding parts of a wave</a:t>
            </a:r>
          </a:p>
          <a:p>
            <a:pPr marL="283464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Distance from one compression to the next (longitudinal wave)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177078" y="1824644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Wavelength</a:t>
            </a:r>
          </a:p>
        </p:txBody>
      </p:sp>
      <p:pic>
        <p:nvPicPr>
          <p:cNvPr id="7" name="Picture 10" descr="Image result for wave crest trough longitudinal 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1" r="26335" b="30074"/>
          <a:stretch/>
        </p:blipFill>
        <p:spPr bwMode="auto">
          <a:xfrm>
            <a:off x="5844314" y="2366084"/>
            <a:ext cx="4729114" cy="6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 userDrawn="1"/>
        </p:nvSpPr>
        <p:spPr>
          <a:xfrm rot="5400000">
            <a:off x="7838951" y="825485"/>
            <a:ext cx="202162" cy="2879037"/>
          </a:xfrm>
          <a:prstGeom prst="leftBracket">
            <a:avLst/>
          </a:prstGeom>
          <a:noFill/>
          <a:ln w="6350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64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gradFill>
          <a:gsLst>
            <a:gs pos="42000">
              <a:srgbClr val="FFFFFF"/>
            </a:gs>
            <a:gs pos="63000">
              <a:schemeClr val="bg1"/>
            </a:gs>
            <a:gs pos="52000">
              <a:schemeClr val="accent5">
                <a:lumMod val="20000"/>
                <a:lumOff val="80000"/>
              </a:schemeClr>
            </a:gs>
            <a:gs pos="32000">
              <a:srgbClr val="FDBFFD"/>
            </a:gs>
            <a:gs pos="13000">
              <a:schemeClr val="bg1"/>
            </a:gs>
            <a:gs pos="87755">
              <a:schemeClr val="bg1"/>
            </a:gs>
            <a:gs pos="75000">
              <a:schemeClr val="tx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0" y="397124"/>
            <a:ext cx="4323347" cy="46782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Properties (cont.)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Speed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How far the wave travels in a unit of time, or distance divided by time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speed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of a wave are related to each other by  mathematical formulas.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Unit for speed is meters per second, or m/s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662721" y="1443564"/>
            <a:ext cx="56053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i="1" u="sng" dirty="0">
                <a:solidFill>
                  <a:srgbClr val="D806D8"/>
                </a:solidFill>
                <a:latin typeface="Verdana" panose="020B0604030504040204" pitchFamily="34" charset="0"/>
              </a:rPr>
              <a:t>Speed</a:t>
            </a:r>
            <a:r>
              <a:rPr lang="en-US" sz="2000" b="1" i="1" dirty="0">
                <a:solidFill>
                  <a:srgbClr val="D806D8"/>
                </a:solidFill>
                <a:latin typeface="Verdana" panose="020B0604030504040204" pitchFamily="34" charset="0"/>
              </a:rPr>
              <a:t> = Wavelength x Frequency</a:t>
            </a:r>
          </a:p>
          <a:p>
            <a:pPr algn="ctr" defTabSz="914400"/>
            <a:endParaRPr lang="en-US" sz="2000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en-US" sz="2000" i="1" dirty="0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</a:p>
          <a:p>
            <a:pPr algn="ctr" defTabSz="914400"/>
            <a:endParaRPr lang="en-US" sz="2000" i="1" dirty="0" err="1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en-US" sz="2000" b="1" i="0" u="sng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</a:rPr>
              <a:t>Frequency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</a:rPr>
              <a:t> = Speed / Wavelength</a:t>
            </a:r>
          </a:p>
          <a:p>
            <a:pPr algn="ctr" defTabSz="914400"/>
            <a:endParaRPr lang="en-US" sz="2000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en-US" sz="2000" i="1" dirty="0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</a:p>
          <a:p>
            <a:pPr algn="ctr" defTabSz="914400"/>
            <a:endParaRPr lang="en-US" sz="2000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en-US" sz="2000" b="1" i="1" u="sng" dirty="0">
                <a:solidFill>
                  <a:schemeClr val="tx2"/>
                </a:solidFill>
                <a:latin typeface="Verdana" panose="020B0604030504040204" pitchFamily="34" charset="0"/>
              </a:rPr>
              <a:t>Wavelength</a:t>
            </a:r>
            <a:r>
              <a:rPr lang="en-US" sz="2000" b="1" i="1" dirty="0">
                <a:solidFill>
                  <a:schemeClr val="tx2"/>
                </a:solidFill>
                <a:latin typeface="Verdana" panose="020B0604030504040204" pitchFamily="34" charset="0"/>
              </a:rPr>
              <a:t> = Speed/ Frequency </a:t>
            </a:r>
          </a:p>
        </p:txBody>
      </p:sp>
      <p:sp>
        <p:nvSpPr>
          <p:cNvPr id="5" name="Isosceles Triangle 4"/>
          <p:cNvSpPr/>
          <p:nvPr userDrawn="1"/>
        </p:nvSpPr>
        <p:spPr>
          <a:xfrm>
            <a:off x="9672536" y="3443591"/>
            <a:ext cx="2519464" cy="1799617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>
            <a:stCxn id="5" idx="1"/>
            <a:endCxn id="5" idx="5"/>
          </p:cNvCxnSpPr>
          <p:nvPr userDrawn="1"/>
        </p:nvCxnSpPr>
        <p:spPr>
          <a:xfrm>
            <a:off x="10302402" y="4343400"/>
            <a:ext cx="1259732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3"/>
          </p:cNvCxnSpPr>
          <p:nvPr userDrawn="1"/>
        </p:nvCxnSpPr>
        <p:spPr>
          <a:xfrm>
            <a:off x="10932268" y="4343400"/>
            <a:ext cx="0" cy="89980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07722" y="3784061"/>
            <a:ext cx="3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142301" y="4572320"/>
            <a:ext cx="3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38171" y="4562471"/>
            <a:ext cx="32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2" name="Multiply 11"/>
          <p:cNvSpPr/>
          <p:nvPr userDrawn="1"/>
        </p:nvSpPr>
        <p:spPr>
          <a:xfrm>
            <a:off x="10758184" y="4657017"/>
            <a:ext cx="348168" cy="345132"/>
          </a:xfrm>
          <a:prstGeom prst="mathMultiply">
            <a:avLst>
              <a:gd name="adj1" fmla="val 1409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vision 12"/>
          <p:cNvSpPr/>
          <p:nvPr userDrawn="1"/>
        </p:nvSpPr>
        <p:spPr>
          <a:xfrm>
            <a:off x="10462503" y="4212075"/>
            <a:ext cx="405320" cy="262647"/>
          </a:xfrm>
          <a:prstGeom prst="mathDivid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ivision 13"/>
          <p:cNvSpPr/>
          <p:nvPr userDrawn="1"/>
        </p:nvSpPr>
        <p:spPr>
          <a:xfrm>
            <a:off x="11042111" y="4212074"/>
            <a:ext cx="405320" cy="262647"/>
          </a:xfrm>
          <a:prstGeom prst="mathDivid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77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073957" y="3993155"/>
            <a:ext cx="398834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8325853" y="206943"/>
            <a:ext cx="3431845" cy="35240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 disturbance that transfers energy from place to place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Remember that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energy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is the ability to do work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Example:  The energy carried by a wave can lift a large ship.</a:t>
            </a:r>
          </a:p>
        </p:txBody>
      </p:sp>
      <p:pic>
        <p:nvPicPr>
          <p:cNvPr id="4" name="Picture 2" descr="Image result for boat floating over wav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13" y="892487"/>
            <a:ext cx="6010207" cy="4023360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7485E-AB0F-4C3C-9983-203DC5D0A629}"/>
              </a:ext>
            </a:extLst>
          </p:cNvPr>
          <p:cNvSpPr txBox="1"/>
          <p:nvPr userDrawn="1"/>
        </p:nvSpPr>
        <p:spPr>
          <a:xfrm>
            <a:off x="8073957" y="3993155"/>
            <a:ext cx="398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What is the definition of energy?</a:t>
            </a:r>
          </a:p>
        </p:txBody>
      </p:sp>
    </p:spTree>
    <p:extLst>
      <p:ext uri="{BB962C8B-B14F-4D97-AF65-F5344CB8AC3E}">
        <p14:creationId xmlns:p14="http://schemas.microsoft.com/office/powerpoint/2010/main" val="4066123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8072421" y="255477"/>
            <a:ext cx="3991242" cy="43704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Mechanical Waves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Mechanical waves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only travel through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 medium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Examples:  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Ocean waves travel through water (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liquid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Sound waves travel through air (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gas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 wave can travel along a rope (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solid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FD039D-01D8-4E45-A8A4-6E318DB67169}"/>
              </a:ext>
            </a:extLst>
          </p:cNvPr>
          <p:cNvGrpSpPr/>
          <p:nvPr userDrawn="1"/>
        </p:nvGrpSpPr>
        <p:grpSpPr>
          <a:xfrm>
            <a:off x="1683390" y="878583"/>
            <a:ext cx="4412610" cy="4235157"/>
            <a:chOff x="1683390" y="878583"/>
            <a:chExt cx="4412610" cy="4235157"/>
          </a:xfrm>
        </p:grpSpPr>
        <p:pic>
          <p:nvPicPr>
            <p:cNvPr id="5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00"/>
            <a:stretch/>
          </p:blipFill>
          <p:spPr bwMode="auto">
            <a:xfrm>
              <a:off x="1683391" y="2405036"/>
              <a:ext cx="4412609" cy="136786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waves along a rop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390" y="3810296"/>
              <a:ext cx="4412608" cy="130344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water wave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14"/>
            <a:stretch/>
          </p:blipFill>
          <p:spPr bwMode="auto">
            <a:xfrm>
              <a:off x="1683390" y="878583"/>
              <a:ext cx="4412609" cy="148905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9355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7996989" y="116860"/>
            <a:ext cx="4098758" cy="31085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Two Types of Mechanical Waves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Waves are classified according to how they travel through a medium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Transverse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Waves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Longitudinal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Waves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pic>
        <p:nvPicPr>
          <p:cNvPr id="4" name="Picture 2" descr="Image result for transverse waves example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23" y="2177590"/>
            <a:ext cx="2826527" cy="97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wave crest trough longitudinal 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1" r="26335" b="30074"/>
          <a:stretch/>
        </p:blipFill>
        <p:spPr bwMode="auto">
          <a:xfrm>
            <a:off x="3790030" y="3593432"/>
            <a:ext cx="2898620" cy="4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6760901" y="240151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</a:rPr>
              <a:t>A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765709" y="3546556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</a:rPr>
              <a:t>B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FC161F-FBB8-47C2-8D2D-2BC41E957306}"/>
              </a:ext>
            </a:extLst>
          </p:cNvPr>
          <p:cNvSpPr/>
          <p:nvPr userDrawn="1"/>
        </p:nvSpPr>
        <p:spPr>
          <a:xfrm>
            <a:off x="410689" y="1114927"/>
            <a:ext cx="2606842" cy="247850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4FF9F-3E9A-4D38-9422-FD0219183978}"/>
              </a:ext>
            </a:extLst>
          </p:cNvPr>
          <p:cNvSpPr txBox="1"/>
          <p:nvPr userDrawn="1"/>
        </p:nvSpPr>
        <p:spPr>
          <a:xfrm>
            <a:off x="410690" y="1343065"/>
            <a:ext cx="260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What are the two types of mechanical waves?</a:t>
            </a:r>
          </a:p>
        </p:txBody>
      </p:sp>
    </p:spTree>
    <p:extLst>
      <p:ext uri="{BB962C8B-B14F-4D97-AF65-F5344CB8AC3E}">
        <p14:creationId xmlns:p14="http://schemas.microsoft.com/office/powerpoint/2010/main" val="3884063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8163595" y="3443583"/>
            <a:ext cx="3757886" cy="646331"/>
          </a:xfrm>
          <a:prstGeom prst="roundRect">
            <a:avLst/>
          </a:prstGeom>
          <a:solidFill>
            <a:srgbClr val="D5F5A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7933181" y="189644"/>
            <a:ext cx="4218714" cy="32932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Longitudinal Waves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medium moves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parallel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to the direction the waves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are traveling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medium moves back-and- forth in the same direction as the wave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729582" y="2001500"/>
            <a:ext cx="6088661" cy="2101026"/>
            <a:chOff x="6673182" y="2756848"/>
            <a:chExt cx="4823161" cy="1783001"/>
          </a:xfrm>
        </p:grpSpPr>
        <p:pic>
          <p:nvPicPr>
            <p:cNvPr id="5" name="Picture 2" descr="Image result for longitudinal waves slink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182" y="2756848"/>
              <a:ext cx="4823161" cy="166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252248" y="3016155"/>
              <a:ext cx="166502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88155" y="4170517"/>
              <a:ext cx="23291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C2B964-52AE-47FE-856B-9B7DD16B6D15}"/>
              </a:ext>
            </a:extLst>
          </p:cNvPr>
          <p:cNvSpPr txBox="1"/>
          <p:nvPr userDrawn="1"/>
        </p:nvSpPr>
        <p:spPr>
          <a:xfrm>
            <a:off x="1997907" y="3733194"/>
            <a:ext cx="2549096" cy="369332"/>
          </a:xfrm>
          <a:prstGeom prst="rect">
            <a:avLst/>
          </a:prstGeom>
          <a:solidFill>
            <a:srgbClr val="F3A32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medium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7CACE4-9578-4E27-B90C-E9D7053CF0B1}"/>
              </a:ext>
            </a:extLst>
          </p:cNvPr>
          <p:cNvSpPr txBox="1"/>
          <p:nvPr userDrawn="1"/>
        </p:nvSpPr>
        <p:spPr>
          <a:xfrm>
            <a:off x="1997907" y="1599230"/>
            <a:ext cx="220925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wave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1D217-62B7-4D37-9583-9F073719BE7A}"/>
              </a:ext>
            </a:extLst>
          </p:cNvPr>
          <p:cNvSpPr txBox="1"/>
          <p:nvPr userDrawn="1"/>
        </p:nvSpPr>
        <p:spPr>
          <a:xfrm>
            <a:off x="8239327" y="3443583"/>
            <a:ext cx="368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What two</a:t>
            </a:r>
            <a:r>
              <a:rPr lang="en-US" sz="1800" baseline="0" dirty="0">
                <a:solidFill>
                  <a:schemeClr val="accent6"/>
                </a:solidFill>
              </a:rPr>
              <a:t> things are moving parallel to each other</a:t>
            </a:r>
            <a:r>
              <a:rPr lang="en-US" sz="1800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1355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 userDrawn="1"/>
        </p:nvSpPr>
        <p:spPr>
          <a:xfrm>
            <a:off x="233464" y="1695050"/>
            <a:ext cx="2159540" cy="1125282"/>
          </a:xfrm>
          <a:prstGeom prst="doubleWave">
            <a:avLst/>
          </a:prstGeom>
          <a:solidFill>
            <a:schemeClr val="accent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7876674" y="279133"/>
            <a:ext cx="4315326" cy="47243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Properties (cont.)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Frequency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number of complete waves (wavelengths) that pass a given point in a certain amount of time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Number of vibrations per second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Measured in units called hertz (Hz)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1 vibration per second = 1 Hz</a:t>
            </a:r>
          </a:p>
        </p:txBody>
      </p:sp>
      <p:pic>
        <p:nvPicPr>
          <p:cNvPr id="4" name="Picture 7" descr="Image result for hz"/>
          <p:cNvPicPr>
            <a:picLocks noChangeAspect="1" noChangeArrowheads="1" noCrop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13" y="1516036"/>
            <a:ext cx="4884169" cy="260859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6747F-451D-4D59-9DF9-40B5F275DC5F}"/>
              </a:ext>
            </a:extLst>
          </p:cNvPr>
          <p:cNvSpPr txBox="1"/>
          <p:nvPr userDrawn="1"/>
        </p:nvSpPr>
        <p:spPr>
          <a:xfrm>
            <a:off x="343041" y="1796026"/>
            <a:ext cx="179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What unit is frequency measured in?</a:t>
            </a:r>
          </a:p>
        </p:txBody>
      </p:sp>
    </p:spTree>
    <p:extLst>
      <p:ext uri="{BB962C8B-B14F-4D97-AF65-F5344CB8AC3E}">
        <p14:creationId xmlns:p14="http://schemas.microsoft.com/office/powerpoint/2010/main" val="248614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8213557" y="1033112"/>
            <a:ext cx="3627771" cy="20159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Amplitude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8925" marR="0" lvl="1" indent="-1539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vertical distance between a peak or a valley and the resting position in a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transverse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6" name="Picture 4" descr="Image result for amplitu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9"/>
          <a:stretch/>
        </p:blipFill>
        <p:spPr bwMode="auto">
          <a:xfrm>
            <a:off x="1605237" y="1101443"/>
            <a:ext cx="4514273" cy="3071908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90075" y="1927560"/>
            <a:ext cx="37890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8318" y="3805743"/>
            <a:ext cx="300952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2076" y="1927560"/>
            <a:ext cx="13580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Verdana" panose="020B0604030504040204" pitchFamily="34" charset="0"/>
              </a:rPr>
              <a:t>Amplitude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81328" y="3220917"/>
            <a:ext cx="13580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Verdana" panose="020B0604030504040204" pitchFamily="34" charset="0"/>
              </a:rPr>
              <a:t>Amplitude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3939392" y="3405583"/>
            <a:ext cx="789561" cy="0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" name="Straight Arrow Connector 6"/>
          <p:cNvCxnSpPr>
            <a:cxnSpLocks/>
          </p:cNvCxnSpPr>
          <p:nvPr userDrawn="1"/>
        </p:nvCxnSpPr>
        <p:spPr>
          <a:xfrm>
            <a:off x="4811083" y="2775074"/>
            <a:ext cx="0" cy="137160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F2328D-B02D-4242-B637-5B8309E11AA1}"/>
              </a:ext>
            </a:extLst>
          </p:cNvPr>
          <p:cNvCxnSpPr>
            <a:cxnSpLocks/>
            <a:stCxn id="11" idx="1"/>
          </p:cNvCxnSpPr>
          <p:nvPr userDrawn="1"/>
        </p:nvCxnSpPr>
        <p:spPr>
          <a:xfrm flipH="1">
            <a:off x="3060382" y="2112226"/>
            <a:ext cx="791694" cy="3268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9206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8211312" y="1033272"/>
            <a:ext cx="3627771" cy="17697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Amplitude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 measure of how compressed or rarefied the medium becomes in a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longitudinal wave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9271" y="1533947"/>
            <a:ext cx="13580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Verdana" panose="020B0604030504040204" pitchFamily="34" charset="0"/>
              </a:rPr>
              <a:t>Amplitude</a:t>
            </a:r>
          </a:p>
        </p:txBody>
      </p:sp>
      <p:pic>
        <p:nvPicPr>
          <p:cNvPr id="19" name="Picture 10" descr="Image result for wave crest trough longitudinal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1" r="26335" b="30074"/>
          <a:stretch/>
        </p:blipFill>
        <p:spPr bwMode="auto">
          <a:xfrm>
            <a:off x="1657985" y="2596311"/>
            <a:ext cx="4729114" cy="6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/>
          <p:cNvSpPr/>
          <p:nvPr/>
        </p:nvSpPr>
        <p:spPr>
          <a:xfrm rot="16200000">
            <a:off x="2073554" y="2095358"/>
            <a:ext cx="471301" cy="355599"/>
          </a:xfrm>
          <a:prstGeom prst="righ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21" name="Left Brace 20"/>
          <p:cNvSpPr/>
          <p:nvPr/>
        </p:nvSpPr>
        <p:spPr>
          <a:xfrm rot="5400000">
            <a:off x="3526542" y="997968"/>
            <a:ext cx="471303" cy="2550379"/>
          </a:xfrm>
          <a:prstGeom prst="leftBrac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>
            <a:cxnSpLocks/>
            <a:stCxn id="15" idx="2"/>
          </p:cNvCxnSpPr>
          <p:nvPr/>
        </p:nvCxnSpPr>
        <p:spPr>
          <a:xfrm flipH="1">
            <a:off x="2426857" y="1903279"/>
            <a:ext cx="621446" cy="213905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3" name="Straight Arrow Connector 22"/>
          <p:cNvCxnSpPr>
            <a:cxnSpLocks/>
            <a:stCxn id="15" idx="2"/>
          </p:cNvCxnSpPr>
          <p:nvPr/>
        </p:nvCxnSpPr>
        <p:spPr>
          <a:xfrm>
            <a:off x="3048303" y="1903279"/>
            <a:ext cx="598314" cy="192578"/>
          </a:xfrm>
          <a:prstGeom prst="straightConnector1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39882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195722" y="854756"/>
            <a:ext cx="4697120" cy="43396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Transverse Wave Vocabulary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Crest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where the displacement of the medium is at a maximum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Trough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where the displacement of the medium is at a minimum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Rest position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– where the medium shows no disturbance.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555707" y="3765503"/>
            <a:ext cx="1000595" cy="706180"/>
          </a:xfrm>
          <a:prstGeom prst="upArrowCallout">
            <a:avLst>
              <a:gd name="adj1" fmla="val 23790"/>
              <a:gd name="adj2" fmla="val 25000"/>
              <a:gd name="adj3" fmla="val 21082"/>
              <a:gd name="adj4" fmla="val 63008"/>
            </a:avLst>
          </a:prstGeom>
          <a:solidFill>
            <a:schemeClr val="accent5">
              <a:lumMod val="75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</a:rPr>
              <a:t>Trough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</a:endParaRPr>
          </a:p>
        </p:txBody>
      </p:sp>
      <p:pic>
        <p:nvPicPr>
          <p:cNvPr id="6" name="Picture 2" descr="Image result for wave crest troug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67" y="1932302"/>
            <a:ext cx="5333277" cy="218455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298668" y="1705631"/>
            <a:ext cx="1149653" cy="955750"/>
          </a:xfrm>
          <a:prstGeom prst="downArrowCallou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</a:rPr>
              <a:t>Rest Position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2609" y="1579212"/>
            <a:ext cx="1192274" cy="706180"/>
          </a:xfrm>
          <a:prstGeom prst="downArrowCallout">
            <a:avLst>
              <a:gd name="adj1" fmla="val 25000"/>
              <a:gd name="adj2" fmla="val 25000"/>
              <a:gd name="adj3" fmla="val 21270"/>
              <a:gd name="adj4" fmla="val 62211"/>
            </a:avLst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</a:rPr>
              <a:t>Crest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1414A5-D74F-4FA5-9719-F1FEC78930B8}"/>
              </a:ext>
            </a:extLst>
          </p:cNvPr>
          <p:cNvGrpSpPr/>
          <p:nvPr userDrawn="1"/>
        </p:nvGrpSpPr>
        <p:grpSpPr>
          <a:xfrm>
            <a:off x="1061169" y="253072"/>
            <a:ext cx="383814" cy="412795"/>
            <a:chOff x="124747" y="271829"/>
            <a:chExt cx="383814" cy="41279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159D0CE-B87D-451B-AB20-E2AF9F4051BC}"/>
                </a:ext>
              </a:extLst>
            </p:cNvPr>
            <p:cNvSpPr/>
            <p:nvPr userDrawn="1"/>
          </p:nvSpPr>
          <p:spPr>
            <a:xfrm>
              <a:off x="124747" y="300810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Mountains">
              <a:extLst>
                <a:ext uri="{FF2B5EF4-FFF2-40B4-BE49-F238E27FC236}">
                  <a16:creationId xmlns:a16="http://schemas.microsoft.com/office/drawing/2014/main" id="{1CB5722B-995D-4703-92D6-314C46C472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219" y="271829"/>
              <a:ext cx="349216" cy="349216"/>
            </a:xfrm>
            <a:prstGeom prst="rect">
              <a:avLst/>
            </a:prstGeom>
          </p:spPr>
        </p:pic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7BEBA08-CFBE-4275-8D3D-CAAEC3F97DE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9415371"/>
              </p:ext>
            </p:extLst>
          </p:nvPr>
        </p:nvGraphicFramePr>
        <p:xfrm>
          <a:off x="1567766" y="173502"/>
          <a:ext cx="8128000" cy="4998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595736865"/>
                    </a:ext>
                  </a:extLst>
                </a:gridCol>
              </a:tblGrid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Earth Science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780087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892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Structure of Life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776338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027407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Force and Motion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51966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Ecosystems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95953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Weather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235086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Chemistry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601810"/>
                  </a:ext>
                </a:extLst>
              </a:tr>
              <a:tr h="55541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Body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780160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39C8212-AB99-44E7-BBB7-0CEA0259390F}"/>
              </a:ext>
            </a:extLst>
          </p:cNvPr>
          <p:cNvGrpSpPr/>
          <p:nvPr userDrawn="1"/>
        </p:nvGrpSpPr>
        <p:grpSpPr>
          <a:xfrm>
            <a:off x="1061169" y="1915497"/>
            <a:ext cx="383814" cy="383814"/>
            <a:chOff x="245327" y="185254"/>
            <a:chExt cx="383814" cy="3838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DF785-3BF2-4658-8EA2-46B7607F06B3}"/>
                </a:ext>
              </a:extLst>
            </p:cNvPr>
            <p:cNvSpPr/>
            <p:nvPr userDrawn="1"/>
          </p:nvSpPr>
          <p:spPr>
            <a:xfrm>
              <a:off x="245327" y="185254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Sun">
              <a:extLst>
                <a:ext uri="{FF2B5EF4-FFF2-40B4-BE49-F238E27FC236}">
                  <a16:creationId xmlns:a16="http://schemas.microsoft.com/office/drawing/2014/main" id="{A91CE483-F936-4293-AFA6-F36686D16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1627" y="211554"/>
              <a:ext cx="331214" cy="33121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028D8F-533E-4190-8BE5-97EED1D78689}"/>
              </a:ext>
            </a:extLst>
          </p:cNvPr>
          <p:cNvGrpSpPr/>
          <p:nvPr userDrawn="1"/>
        </p:nvGrpSpPr>
        <p:grpSpPr>
          <a:xfrm>
            <a:off x="1050970" y="3548941"/>
            <a:ext cx="404212" cy="404212"/>
            <a:chOff x="1050970" y="3562862"/>
            <a:chExt cx="404212" cy="4042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50FCE4-F4E5-49A0-B16D-8C3496636BA4}"/>
                </a:ext>
              </a:extLst>
            </p:cNvPr>
            <p:cNvSpPr/>
            <p:nvPr userDrawn="1"/>
          </p:nvSpPr>
          <p:spPr>
            <a:xfrm>
              <a:off x="1050970" y="3562862"/>
              <a:ext cx="404212" cy="404212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Umbrella">
              <a:extLst>
                <a:ext uri="{FF2B5EF4-FFF2-40B4-BE49-F238E27FC236}">
                  <a16:creationId xmlns:a16="http://schemas.microsoft.com/office/drawing/2014/main" id="{A6AB9D6E-B3A0-47D5-9C94-6C906D85FC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1169" y="3573061"/>
              <a:ext cx="383814" cy="38381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EF8201-D937-4B8F-9077-19E52154BFE6}"/>
              </a:ext>
            </a:extLst>
          </p:cNvPr>
          <p:cNvGrpSpPr/>
          <p:nvPr userDrawn="1"/>
        </p:nvGrpSpPr>
        <p:grpSpPr>
          <a:xfrm>
            <a:off x="1061169" y="1371016"/>
            <a:ext cx="383814" cy="383814"/>
            <a:chOff x="245327" y="185254"/>
            <a:chExt cx="383814" cy="38381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89C6B9-04E8-4E06-8CB6-B08544228802}"/>
                </a:ext>
              </a:extLst>
            </p:cNvPr>
            <p:cNvSpPr/>
            <p:nvPr userDrawn="1"/>
          </p:nvSpPr>
          <p:spPr>
            <a:xfrm>
              <a:off x="245327" y="185254"/>
              <a:ext cx="383814" cy="38381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Microscope">
              <a:extLst>
                <a:ext uri="{FF2B5EF4-FFF2-40B4-BE49-F238E27FC236}">
                  <a16:creationId xmlns:a16="http://schemas.microsoft.com/office/drawing/2014/main" id="{CF7D2AF7-823A-4980-9453-71607A3E12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752" y="207679"/>
              <a:ext cx="338965" cy="33896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4C5BCF-55F5-44D3-9FDF-59E5CC073B93}"/>
              </a:ext>
            </a:extLst>
          </p:cNvPr>
          <p:cNvGrpSpPr/>
          <p:nvPr userDrawn="1"/>
        </p:nvGrpSpPr>
        <p:grpSpPr>
          <a:xfrm>
            <a:off x="1061169" y="3004460"/>
            <a:ext cx="383814" cy="383814"/>
            <a:chOff x="245327" y="189642"/>
            <a:chExt cx="383814" cy="38381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F03DFE-7B38-4E2C-8C65-4E8C1439D623}"/>
                </a:ext>
              </a:extLst>
            </p:cNvPr>
            <p:cNvSpPr/>
            <p:nvPr userDrawn="1"/>
          </p:nvSpPr>
          <p:spPr>
            <a:xfrm>
              <a:off x="245327" y="189642"/>
              <a:ext cx="383814" cy="38381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Deciduous tree">
              <a:extLst>
                <a:ext uri="{FF2B5EF4-FFF2-40B4-BE49-F238E27FC236}">
                  <a16:creationId xmlns:a16="http://schemas.microsoft.com/office/drawing/2014/main" id="{39C5186B-B5A1-4651-BF50-EC63DE4D1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5327" y="189642"/>
              <a:ext cx="383814" cy="38381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85C68D-7B80-43A7-8EF6-C646E51738F0}"/>
              </a:ext>
            </a:extLst>
          </p:cNvPr>
          <p:cNvGrpSpPr/>
          <p:nvPr userDrawn="1"/>
        </p:nvGrpSpPr>
        <p:grpSpPr>
          <a:xfrm>
            <a:off x="1061169" y="4665497"/>
            <a:ext cx="383814" cy="383814"/>
            <a:chOff x="254440" y="410958"/>
            <a:chExt cx="383814" cy="3838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978E26-5111-420E-B5CF-68C85E5A5FAF}"/>
                </a:ext>
              </a:extLst>
            </p:cNvPr>
            <p:cNvSpPr/>
            <p:nvPr userDrawn="1"/>
          </p:nvSpPr>
          <p:spPr>
            <a:xfrm>
              <a:off x="254441" y="410959"/>
              <a:ext cx="383813" cy="38381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Brain in head">
              <a:extLst>
                <a:ext uri="{FF2B5EF4-FFF2-40B4-BE49-F238E27FC236}">
                  <a16:creationId xmlns:a16="http://schemas.microsoft.com/office/drawing/2014/main" id="{FB283A47-A446-4155-A895-5A2B620735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4440" y="410958"/>
              <a:ext cx="383814" cy="38381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36C6D-2C34-4DCD-9CA6-682001C5CEC8}"/>
              </a:ext>
            </a:extLst>
          </p:cNvPr>
          <p:cNvGrpSpPr/>
          <p:nvPr userDrawn="1"/>
        </p:nvGrpSpPr>
        <p:grpSpPr>
          <a:xfrm>
            <a:off x="1061169" y="4113820"/>
            <a:ext cx="383814" cy="391009"/>
            <a:chOff x="229607" y="146696"/>
            <a:chExt cx="383814" cy="39100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1B2BEA-6D64-42FC-A4E3-FB04747E4A3B}"/>
                </a:ext>
              </a:extLst>
            </p:cNvPr>
            <p:cNvSpPr/>
            <p:nvPr userDrawn="1"/>
          </p:nvSpPr>
          <p:spPr>
            <a:xfrm>
              <a:off x="234769" y="164215"/>
              <a:ext cx="373490" cy="3734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Flask">
              <a:extLst>
                <a:ext uri="{FF2B5EF4-FFF2-40B4-BE49-F238E27FC236}">
                  <a16:creationId xmlns:a16="http://schemas.microsoft.com/office/drawing/2014/main" id="{28487752-6F80-4B71-BEE4-43206D012B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607" y="146696"/>
              <a:ext cx="383814" cy="38381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D4AA85-F00B-46FB-BB2B-9150B869B91A}"/>
              </a:ext>
            </a:extLst>
          </p:cNvPr>
          <p:cNvGrpSpPr/>
          <p:nvPr userDrawn="1"/>
        </p:nvGrpSpPr>
        <p:grpSpPr>
          <a:xfrm>
            <a:off x="1061169" y="826534"/>
            <a:ext cx="383815" cy="383815"/>
            <a:chOff x="245327" y="410956"/>
            <a:chExt cx="383815" cy="38381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94F812-1FD6-4AB0-81AE-0DDF7AC6536C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FA2B7C-2595-427C-897A-386AE6500240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342926-515B-49EC-97BF-79F7444F21DF}"/>
              </a:ext>
            </a:extLst>
          </p:cNvPr>
          <p:cNvGrpSpPr/>
          <p:nvPr userDrawn="1"/>
        </p:nvGrpSpPr>
        <p:grpSpPr>
          <a:xfrm>
            <a:off x="1055994" y="2459978"/>
            <a:ext cx="388989" cy="383815"/>
            <a:chOff x="1055994" y="2436706"/>
            <a:chExt cx="388989" cy="38381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69717E-2F0C-4CE4-BC26-EA245F89B35E}"/>
                </a:ext>
              </a:extLst>
            </p:cNvPr>
            <p:cNvSpPr/>
            <p:nvPr userDrawn="1"/>
          </p:nvSpPr>
          <p:spPr>
            <a:xfrm>
              <a:off x="1061169" y="2436707"/>
              <a:ext cx="383814" cy="38381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Gears">
              <a:extLst>
                <a:ext uri="{FF2B5EF4-FFF2-40B4-BE49-F238E27FC236}">
                  <a16:creationId xmlns:a16="http://schemas.microsoft.com/office/drawing/2014/main" id="{EDA183B6-35C2-4498-B48F-390E2A28D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5994" y="2436706"/>
              <a:ext cx="383814" cy="383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815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tx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DD6315-B211-47D1-A697-3D4C9CC598DB}"/>
              </a:ext>
            </a:extLst>
          </p:cNvPr>
          <p:cNvSpPr txBox="1">
            <a:spLocks/>
          </p:cNvSpPr>
          <p:nvPr userDrawn="1"/>
        </p:nvSpPr>
        <p:spPr>
          <a:xfrm>
            <a:off x="474305" y="1207846"/>
            <a:ext cx="4267199" cy="27238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Longitudinal Wave Vocabulary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Compression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Particles are close together.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Rarefaction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Particles are spread out.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473AB3-7E59-42A7-A74A-B5BD6DEF46BB}"/>
              </a:ext>
            </a:extLst>
          </p:cNvPr>
          <p:cNvGrpSpPr/>
          <p:nvPr userDrawn="1"/>
        </p:nvGrpSpPr>
        <p:grpSpPr>
          <a:xfrm>
            <a:off x="5471610" y="2383600"/>
            <a:ext cx="5143381" cy="1667822"/>
            <a:chOff x="6673181" y="2756848"/>
            <a:chExt cx="4823160" cy="1667822"/>
          </a:xfrm>
        </p:grpSpPr>
        <p:pic>
          <p:nvPicPr>
            <p:cNvPr id="11" name="Picture 10" descr="Image result for longitudinal waves slinky">
              <a:extLst>
                <a:ext uri="{FF2B5EF4-FFF2-40B4-BE49-F238E27FC236}">
                  <a16:creationId xmlns:a16="http://schemas.microsoft.com/office/drawing/2014/main" id="{3435E6E7-77FF-4B72-AB13-D3AC5987B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181" y="2756848"/>
              <a:ext cx="4823160" cy="166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7153E-C411-44A7-9459-A19F00C02C07}"/>
                </a:ext>
              </a:extLst>
            </p:cNvPr>
            <p:cNvSpPr txBox="1"/>
            <p:nvPr userDrawn="1"/>
          </p:nvSpPr>
          <p:spPr>
            <a:xfrm>
              <a:off x="8252247" y="3016155"/>
              <a:ext cx="166502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B38777-80A4-4914-884C-3C29E24339CE}"/>
              </a:ext>
            </a:extLst>
          </p:cNvPr>
          <p:cNvSpPr txBox="1"/>
          <p:nvPr userDrawn="1"/>
        </p:nvSpPr>
        <p:spPr>
          <a:xfrm>
            <a:off x="6307895" y="3747003"/>
            <a:ext cx="2549096" cy="369332"/>
          </a:xfrm>
          <a:prstGeom prst="rect">
            <a:avLst/>
          </a:prstGeom>
          <a:solidFill>
            <a:srgbClr val="F3A32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medium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E8703-DE32-4B3D-B4E3-023C28EDD5A3}"/>
              </a:ext>
            </a:extLst>
          </p:cNvPr>
          <p:cNvSpPr txBox="1"/>
          <p:nvPr userDrawn="1"/>
        </p:nvSpPr>
        <p:spPr>
          <a:xfrm>
            <a:off x="9549472" y="4329529"/>
            <a:ext cx="168026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Compression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7E867-11A0-4883-BDFA-2A65D9F82F29}"/>
              </a:ext>
            </a:extLst>
          </p:cNvPr>
          <p:cNvSpPr txBox="1"/>
          <p:nvPr userDrawn="1"/>
        </p:nvSpPr>
        <p:spPr>
          <a:xfrm>
            <a:off x="8257351" y="1006115"/>
            <a:ext cx="1499128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</a:rPr>
              <a:t>Rarefaction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207BA19-F9A1-4C1F-AA05-ADD3EC285AB0}"/>
              </a:ext>
            </a:extLst>
          </p:cNvPr>
          <p:cNvSpPr/>
          <p:nvPr userDrawn="1"/>
        </p:nvSpPr>
        <p:spPr>
          <a:xfrm rot="5460000">
            <a:off x="8275022" y="1620483"/>
            <a:ext cx="1463786" cy="1273830"/>
          </a:xfrm>
          <a:prstGeom prst="leftBrace">
            <a:avLst>
              <a:gd name="adj1" fmla="val 15982"/>
              <a:gd name="adj2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9432095-B812-4485-970D-2E9DE5A09DA4}"/>
              </a:ext>
            </a:extLst>
          </p:cNvPr>
          <p:cNvSpPr/>
          <p:nvPr userDrawn="1"/>
        </p:nvSpPr>
        <p:spPr>
          <a:xfrm rot="-5340000">
            <a:off x="9699352" y="3758716"/>
            <a:ext cx="917448" cy="209909"/>
          </a:xfrm>
          <a:prstGeom prst="leftBrace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3B69D-6103-437A-B50B-EAE3BFB2AD16}"/>
              </a:ext>
            </a:extLst>
          </p:cNvPr>
          <p:cNvSpPr txBox="1"/>
          <p:nvPr userDrawn="1"/>
        </p:nvSpPr>
        <p:spPr>
          <a:xfrm>
            <a:off x="6158448" y="2022442"/>
            <a:ext cx="220925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wave</a:t>
            </a:r>
          </a:p>
        </p:txBody>
      </p:sp>
    </p:spTree>
    <p:extLst>
      <p:ext uri="{BB962C8B-B14F-4D97-AF65-F5344CB8AC3E}">
        <p14:creationId xmlns:p14="http://schemas.microsoft.com/office/powerpoint/2010/main" val="916277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1108605" y="1488664"/>
            <a:ext cx="9974789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 wave on a lake has a wavelength of 0.5 m and a frequency of 2 Hz (2 Hz = 2 per second, or 2/s).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C40A5-0EB6-4A60-A10B-1FD7207F05B8}"/>
              </a:ext>
            </a:extLst>
          </p:cNvPr>
          <p:cNvSpPr txBox="1"/>
          <p:nvPr userDrawn="1"/>
        </p:nvSpPr>
        <p:spPr>
          <a:xfrm>
            <a:off x="4712250" y="2767263"/>
            <a:ext cx="637284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To find the speed of the wave, use this formula: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Speed	= Wavelength x Frequency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	Speed	= 0.5 m x 2 Hz</a:t>
            </a:r>
          </a:p>
          <a:p>
            <a:pPr marL="283464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		= 0.5 m x 2/s</a:t>
            </a:r>
          </a:p>
          <a:p>
            <a:pPr marL="283464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        	= 1 m/s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D6D52-2DDA-4D75-BFFA-6E131858046B}"/>
              </a:ext>
            </a:extLst>
          </p:cNvPr>
          <p:cNvSpPr txBox="1"/>
          <p:nvPr userDrawn="1"/>
        </p:nvSpPr>
        <p:spPr>
          <a:xfrm>
            <a:off x="0" y="858297"/>
            <a:ext cx="12192000" cy="4247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Speed Problem</a:t>
            </a:r>
          </a:p>
        </p:txBody>
      </p:sp>
      <p:pic>
        <p:nvPicPr>
          <p:cNvPr id="9" name="Graphic 8" descr="Wave">
            <a:extLst>
              <a:ext uri="{FF2B5EF4-FFF2-40B4-BE49-F238E27FC236}">
                <a16:creationId xmlns:a16="http://schemas.microsoft.com/office/drawing/2014/main" id="{A73229FC-3E68-4BBD-98E7-414BB341A0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234" y="2009689"/>
            <a:ext cx="3451723" cy="34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88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AB47C-A2C2-4B73-9EFE-3E77DAEB41B9}"/>
              </a:ext>
            </a:extLst>
          </p:cNvPr>
          <p:cNvSpPr txBox="1"/>
          <p:nvPr userDrawn="1"/>
        </p:nvSpPr>
        <p:spPr>
          <a:xfrm>
            <a:off x="669925" y="2081480"/>
            <a:ext cx="5714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Describe the particle motion of a longitudinal wave. Which type of medium (state of matter) do you think would best carry them?</a:t>
            </a:r>
          </a:p>
        </p:txBody>
      </p:sp>
      <p:sp>
        <p:nvSpPr>
          <p:cNvPr id="2" name="AutoShape 2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" r="3640" b="16624"/>
          <a:stretch/>
        </p:blipFill>
        <p:spPr bwMode="auto">
          <a:xfrm>
            <a:off x="6657524" y="1673761"/>
            <a:ext cx="5534476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327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Content Placeholder 7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726065982"/>
              </p:ext>
            </p:extLst>
          </p:nvPr>
        </p:nvGraphicFramePr>
        <p:xfrm>
          <a:off x="6932181" y="935524"/>
          <a:ext cx="4002174" cy="419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 userDrawn="1"/>
        </p:nvSpPr>
        <p:spPr>
          <a:xfrm>
            <a:off x="7986409" y="4056434"/>
            <a:ext cx="87549" cy="87549"/>
          </a:xfrm>
          <a:prstGeom prst="ellipse">
            <a:avLst/>
          </a:prstGeom>
          <a:solidFill>
            <a:srgbClr val="33CC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8372273" y="3751634"/>
            <a:ext cx="87549" cy="87549"/>
          </a:xfrm>
          <a:prstGeom prst="ellipse">
            <a:avLst/>
          </a:prstGeom>
          <a:solidFill>
            <a:srgbClr val="33CC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8758137" y="3437106"/>
            <a:ext cx="87549" cy="87549"/>
          </a:xfrm>
          <a:prstGeom prst="ellipse">
            <a:avLst/>
          </a:prstGeom>
          <a:solidFill>
            <a:srgbClr val="33CC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99440" y="2280551"/>
            <a:ext cx="474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knowledge of waves and the graph shown</a:t>
            </a:r>
            <a:r>
              <a:rPr lang="en-US" baseline="0" dirty="0"/>
              <a:t> to determine the frequency of Wave C. What does it tell you about the speed of the wave?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46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5564222" y="2482831"/>
            <a:ext cx="6274340" cy="754201"/>
          </a:xfrm>
          <a:prstGeom prst="roundRect">
            <a:avLst>
              <a:gd name="adj" fmla="val 889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%20iVBORw0KGgoAAAANSUhEUgAAAhEAAAD2CAYAAABoQNUBAAAAAXNSR0IArs4c6QAAAARnQU1BAACxjwv8YQUAAAAJcEhZcwAADsMAAA7DAcdvqGQAAN1ASURBVHhe7L0FgCXHdS5czXBxmHZoaZZZu9KKWbJlx5QY46ATh997yfsTx37Jc14Sx07Mji3ZsmXJINtiZlxmhtlZmNlhhsv3Nvznq3vvaLRaSSue3a1Pqu2+3T2NX5366tSpKiYgICAgICAgICAgICAgICAgICAgICAgICAgICAgICAgICAgICAgICAgICAgICAgICAgICAgICAgICAgICAgICAgICAgICAgICAgICAgICAgICAgICAgICAgICAgICAgICAgICAgICAgICAgICAgICAgICAgICAgICAgIHA6SIWlwDsM3/eL7/rVlqfCLyyLKP4+dTuTJOkV2wQEBAQEBN5pCBHxLqIgJOT8L/7uT03AqUsIhKnrOA8XDgB+F0QEkoffU5ZCYAgICAgIvGMoFk4Cbw14jwolnZJaSBAL2C7Zti3X1dUppmlKwWAQS1VRFBnbVVWVNE2TSkpKPKzTdglLXcep8rAsy6dj3ZqaGmfOnDm5BQsWOIFAIEu7IBaKAqIoFopiopiK+ybXhbA4LwEuaoV0KkeBqbagyGdwT0qlUkW+uJSmcqe4jiX45RRSrpAEzwTeCE7lKJbY9nZyFPvBTdhPcFVw9C1i6kcReCVAYoMSFwiEEsMwylzXLSEhYIZCIfppqLSdJ1rXSAQoJAJkLAkygX5CMyjYJlMBLtE2hkTb4VXAMUVjjv2TpC+s88K/4HXwCHR513Mcx6Xk0HqOtqUrKirGSGSMNTU1jdF9Zehvc83Nzek1a9Yk6O+QYYqZq5iRsOTnRppyXYGzC1CbJiVwSCMeRolnpcSJEqKVSQYWopUTkZYyCVasg4NcvGJ7npJ5auKExMsiF8ALDxyldW4r6LwyJdCRFpNLL5fLYYX/oHUvnU5jFUuXDLyLVbrGKPF1JJvNjtGpYMjBvzQl8FPg3MVUjsJWlhQ5Shw06LcGbtISHARfOR/xT8GWcm4WwD26tG3SA0vLSY5iH3GM76Pzc4MJjtI2n8wlfgJ+kZ8FrrrESZfWBUffBISIeEnxmkToWiJybTgcDlJN36IUsG2b7LBlEbG1kpKSJBXWycrKyhQJBpAXzGa07lDB7dDfu/AY0G+Xtk8WyhALRExOfOIt/owDvwnc84DtWBKKmaGYqWRaV4jUaiaT0ZBonS/pOAgWRr+V/v5+a2hoyBofHzfpN/RFhs6ZovUEZQ4sJ2bMmNG3bNmyXhIb8aqqqtSSJUvidI6pHo2iuBCiYnoB3xo8tSjVEr+qCpzUsSCe6Fin7VI0Go2Xl5fH6+rq4uAi8ZDn8UgkkqPfDnEYXiyXli5xxyduYDcHfmNJ3HlVu3C6Y4j3/Pfo6KiSSCQUWqrxeFyLxWK4Z3Dep+1qT09PYHBwMEQcDRB/YciJltksiQxaTWOZou199Ce9lFKUcHOoLQpMf+BbF8VCDdm2arKJb4mjwWCQcxT7puK1ePpa+7CNeDnJ0WQyqRIXkbc4R+m30t3dHZzKUcof4CVomqa/yxKn02TLwc8eShlK4OhLmeg8xKsai3MUKLVhiJuIpNVUkIZpWUZkjZBw0InUsfr6+gQKb5CbBEOqrKwsTUYSBSsXAFC5EAT4jfWpwP7C6mlREA38uKKgON12KIfCOlaL4E0flPiSwD0eBByk0D1z7wctea2TMow+MTFhjIyMWJQZVBQWXV1dZmdnp0kZKU2/x+iYIVofpczec9NNN7XTs8dWrVoFzwWUN3/mwlKIincPMMYwxI0QC2RwbTK+YfquQeKoVFtbO9rQ0DBOhtkn7jq0nmhqakrTb/69YCjp20qFJTa9AthXWH3bUTTipwJCA/to6RePIeMsHzt2zCLDbUNk0G+po6Mj2tvbGyXuemS4EyQuJsbGxpLE4X76k3ZKMNxCWLy3OC1HiYNEyYB8KkeJn0n6nTqVo/je+H06vBccBXDPUzlKNl4+evSo1d7ePsnRkydPRkgQl9Bvn37HT+FoByXYz/OGo+/Yh5omQOncQCJhBgmCSiosa0nlBpubm2NUG8/Qdq+xsRG18jTV9v2iQKCy2CcDxt/N6wmDtxNQBoXVSRS3YVkUGAA2QSzQKlzU3O1H4IKCftNPvoE3s9Df8d9Y4hiCPDw8bJKxtkh9+5Qh5CNHjmikvuHK66LM0VtaWtrxV3/1V+2LFy9+maig8xfFhcDbAxjkevo8dSRYo2SMK6lGppPhHSaOJuDhmjt37sS8efOSOBjGt7DEghvbd9LgvtOg55402BAahSX/ffjwYZt4GYZHg7gaOH78eCmt58hoDxB/IYK76bCTlF6u5gXebnA7StysI25yjpJw0KjSNUoVjzg8B3PmzBlfsGBBCrw81zla5CfW29rarIMHD0bg2aBKWoBEcBlxNAuOkj0do+U5z9Gz9sO+BmaQ4W0gYdBERK8jY5wlFZwlEZEhko9RoYqPyUkAQCy8m0Lh7UBBRHBgHSCSF9bybYdUQ+Dtj0R0iAeoCsRr0OPrWNdpO1AUFrwJhZS0hJphX18fI+Xttba25uLxeAe9o6NUCz7+zW9+s6O8vDxF1xA1wbeGGVTjmUEGuY6EbAUZYjQ1JUg0JC+55JJhqr1NGhwY4rPdCL9ZFI038bSwhTESuMr69evLSFTYnZ2dQaoVhshoDxJPu6lW2EWHIAm8NYBrdeAo8bOO7GkF2VB4aeOncpS+DSpcjApLeD/PS46SqPLIrk6Kp6kchbAgnoaJn4MkKs5Jjp4LHx01uabq6urZVJNrmT17ttTY2Oi0tLQgyDBO5SMEAxcNIDqW5yqgILAkYcA9KETwSW8FxAK8EhAOlCAmDFoatBvtlXxJx+MYNIfg730yCi5lAIVqhCop7gwpbrju9pPYOPylL32p7corr0RMhcDrA6VgU2lpaSMZ5SYSDGkyyMlly5YNrV69epwfQMY4mUxK5zpH3ypgtJFs20Z7NRdX27dvj+zdu7eMuAqjbZCxbqcEtzKaP4TgPTNwO0rCtpESOJpBM8TixYuHVqxYMYF3Ljh65oCwmMrR3bt3R/bs2VNGotemhCbl9pGREfDzrOfo2Swi0ESxqK6urmXevHnS3LlzU8uXLx+ij+dQIYiIW0SRn3fK+HSAuICwQLAmGQJ6PbxJA4JBMwj0ziAoLCTaZtN+C3oCx9Cf+rTMUW0jRwYks2vXLuPAgQMOZYrYwMDAXsoguzdt2nSCjhMu5ZcDhhbu3xaIh5kzZ6YgbK+99tr+cDjsoH2YjIhyPtbe3m6ggKN3jF4g8sTEhPrkk09WHzlyJHL8+HELhpoERSsdBrfypAdSgAPcm8rRdJGjiAkLhUIuvU9ZiIa3DogKyvdekaNPPfVUVWtra7TA0Q7i6GE67Kz0UJxtBswkcs8jlbxqwYIFYVLJcVLJcK3lEM8gyH5mgKgAoCZIOHBBQVoCUdTQFDYJiQAtg1jSPogKdBOBKEMkdYqWibGxsczOnTvVrVu3urTsHRwc3Dg6Orq/t7eXt92fx4AgaykrK1sya9YseenSpUMwyvSbNxBDOPCjBN4xQFBgOTw8rEFQwEtBxtodGhraSzXDI7QLwZnnM1BhmFNeXr6YhIMylaNomqBasuDoO4xgMOiSfeUchaDYs2dPeYGj+wocRRzaWYGzRUSY9NJXkkpeToRXLr300v66urokgiHRLadwjMCbAIkE7qGg2hy8FXysCwLEGvq2BklBh2lfBKKClhgzA2ICHa5B8hgZnVhnZ2eWMoKxYcOG0YMHD26i39to31mTCd4mYEyGZSRw582fPz+N3i4IhhRG+b0FjDUEc1tbm/3QQw81Hjp0yCChe5hqhHto9/nGUaKotbSmpmYeVcBSN95448k5c+YkKb/7Qty+d4DoRbMHOPrYY4817Nu3zypwdDftnvYcne4iAqM6LiNjfMnatWs9Eg990Wg0I4TDOwMY24KYQASmSgIC8RJkh4PovoUBtjA4TEiWZYgJBPzloONc143R+ujg4GDi0Ucf1SkjxHft2vUMfae9dNi53psDHF1Conbp8uXL4x/4wAdOzpo1Kz0wMIA2ZoFphMrKSufYsWMmiYmG7du3B0ns7ibjvY92nfMcpXy7pL6+ftmqVatiH/nIR042NDSkRXPa9EKxWQ4xE/feey84GiaO7iCOHqDd07a5eDoTqJyM8fsuvvjisve9731dJSUlaSEe3j2gqQOAZyIQCMAzESExUULLCtpWRjojANFBIgIjZ2ZpmaBa95jneYNE/NgvfvGLAAmKzvb29kfodCP5s55zKKuqqrqGDLP0qU996jgZ6TTakIVhnr6AoUbbNHHUJI7O2rFjh9vf3/807TpXOVpOHL1q5cqVymc/+9mjtbW1GeF1mP6A4D1y5Ih15513ztq9ezc4+gxtHs7vnV6YlmSiwmrB6tWrP/J7v/d76auvvrqbCihEuYp4h3cReOckCIrDa+cyBNd1MVZsjgwxmkEQJ4EBZ/h4FPhNyaQ/w4gzDEGuVKiqQ0NDq6hWjvEnpmUGeLPQdX3+3Llzr/2DP/iDrs985jMn6V14iURCBPNOc+D7ILiNxLBLtmWgoqLCJwN9EYm/FHF0qHDYOYEiR8mO9pCA6ECeBkcLuwWmMfCd0BR37bXXDkQiEUZ29MLpytFpJyKolnDBFVdccc3nPve5k+g7TxleqOb3GERcjDHvUELzBeblcEhIYFAruyAmAAx0hShNdBfl841UV1ePz58/f2h0dHTl4OBgmnQIhjQ+60EFEFXsVi77whe+sL+lpSUxPj6uCPFwdqEoJhATcMEFFwx3dXUt7+vrgwg8Vzi6grDyH//xH/fNmjUrHovFBEfPMhQ5St8vefHFFw+dOHFiBdlSjPY5rTg6rQpoeCCuueaaq/7kT/7kOBVECDYRqnkagQQEJqpBBHcW38cwDJvERAgKgnZjge9Fm1T0IzWQCSiNLl68uG94eHgZZYKz3iOB2t2FF164+Etf+tJ+ekbelbiwS+AsBFFZMk3Tvfzyywfa29sXkJDIngMcbVm1atXyf/qnf9oLjiK7FnYJnIVA8yjZWo/Kxr62trZFBY5OG4/EdBIRocsuu+wDn/vc53qpsKKyR6jm6Qb6LvBKoGmJFm6WiK1YllVBhmpy3nIoCQJ4RbZMV+m4JKnn4aVLl8aI/AtISByifWfrhDXhJUuWXPK3f/u3bTDOIvbh3ABsDcFfuXLlaGtrK4QEBqo6W2dtDBJHL//CF76AsTEwYJzg6DmAYnm4Zs2a4UOHDi0kjmKQqmnB0WkjIlpaWtZ+8pOftDBDJhU8gvjTGCQmMNQtBvVyo9ForaqqQWzO7+XA91MKTR25gYGBHjo2W1ZWph49etQkUYGx5M86zJgxY8lHP/pRd+7cuXFRuzu3ACONoZyJy5gELDgxMYFZGs86kP1c8alPfSozc+ZMBDoLjp5DAEep0uZS8siOYo6OaTE41XQhmTJ//vzKxsZGTOAiBMRZALgixgi0wNDXr/hmJBqwwGiYZfBI4LtiGN1FixZVYzd2nmXA7ISVl1566Yhowjg3ge+6du3aESqIK+nn2fiNNaqMwVsWExw9N4Hviu9LZWWYfk4LJ8B0IVopwbBt+2x1c593gComQudo6UgvzQf2MpCQgJvYoNqdTGIDwV65SCSCqdij+SPOKmAgrqCiKGLo5HMYaHsOBALwrE2reLEzRDQYDOpVVVVna1OMwBmAyspcWVkZyu7S/Jb3FtNFROg9PT3lwkC/cVBB7auq5GFZ2PSuAWNR0UJDrMSrANOrpx3H8ejb8g30nSto8dK0jGcP7PHx8Uq4Egu/Bc5B4PuOjY3BWzYZ53MWQR8YGKgqrAucwxgaGoK3bFoMaDddRITT2to6Jx6Pi1H+zhBk7Bxdd5yRkUG9q3c4gKUupx3L0t+VGeF0XVdKCFRzC9DPV6gIz/OQ0rlcbhDjTGDb6OioduzYsWZaPRtnrfMHBwfnUQGD3idC7J6DwHft6+vT+vv75xc2nW3I0v3P7erq0gVHz12MjIxonZ2di2l1WlRopouIwChy0osvvliHQWAK2wROA3gcLMt3Hntsy9zvfvvA526/bfDff3Nn7Du/+nXq3277Zf8fPffCoVkQF++kZwIRk5FIJFhWVlYrSdKpQZUAfmdJQIxQoduXzWZdfNfNmzfXlZeXY9/ZWJvPQjP96le/moPR5ArbBM4h0Pd1Hnjggbk1NTXwQpyNTasu5cnAk08+2YxnKWwTOIdQUVGRe+SRR5rr6urA0WkhFKeLiJCWLl3aeeLEiZbW1lZM+iRcxqcBhIEvp/2bv7/rQ1s3hP41GZvzQVWaP9vUWsotc8kcRV7zofaTC//tgYeHb/K81NvexMEDHAxDhYAgMleT8KujGg+fRwO78Y/neeifi37MY4hwJ9U8qJOqOXjwYIRqSXNWrVrVSYdNF969EcgLFy7spee54LHHHsMQ4ELsTnMQ/zFTLeaDwQRzr0jF/TgW3/Pxxx8vicfjq5YtW4Zpw89GjkpLlizpHhwcXP3ss88iPkJwdJrjjXKUBGKU7OpqsqPoPXT6YLR3GdNGRNALylxzzTWd999//yUY1154JF4JeCDuuHXfjX1dNX8o+zWWn9OZm5WZl1OY7yrEKJ2FQnMCvnrxHz/13Oi1iuK8bbUReB8syzKi0WiEajs1tKzXNK0Mu0g0FAWE5/s+RqYcGx8f7x0bG+t2HCdG4hCz01380Y9+tCMUCiHoa1qQ/42COJm+8cYbh5966qkP7NmzxxYeiemHqQaZKAv7psASk/jFNgUJ6yRsMdEcdknEZ2/nzp2BF1988aZPfOITA7TvbA1MRDdVzlESRJyjQkhMP4BzxEHOU3CwwEOOIkexDo7iOFqVMDEXOPr8889/4Ld/+7eH6DtjOnshIqaCCht55cqVQ1deeWXvnXfeedXWrVtLqcYremsUYBiKu2FDa11Pd+nHValM8rIqczMG8x2TmGQxhZIqWUzyJWZbZYrDFn1i//7Oavxd4RRvGPA8kFCQEUBJhb9Nxra0vLy8tqSkpIG21xD5bRxHJId+QE+NRC6XG6baXE8sFkNtbnDTpk1REoZXfexjH+u86KKLhmn/2VjD48hmswpxdPD666+P33333b/9m9/8pqK2tlZw9D0EDCwSDDISjC6Mb9EYE3cxPDuqdBqJYMxMiwhf2qViplqpoaEhd99991U++uijv/PJT35ynGp4w67rnrUchR1dsWLF4Pve977Yvffe+zv0XBWNjY2it8Z7iCJHpwoHspWTgoEqJyoSCYNJjoKz2EeVMgUcffjhh6voW/42idyJiy++GHFm4KhozjgV6XRaueSSS/o+/OEPH6NawSU/+clPFtGL9IRXArVgxdmxI36RrtWUyJLGZBIMMoSDYjGNkqqSkFB1FPyMynMWCM+oaO/W1uj6GwtihHAgwkMFo8aGGTxtEg1REg/VpIbrw+FwI5G8mvZjFk8MPEV8djA51wR9v6FEItFHQqFnYmJi9Hvf+14LicG1f/qnf3rk0ksvHSRxcTZ2m5sEvRZMjMM5+ulPf7qPanof/fKXv7yC3oWLmkLhMIF3EEWDjES2gYuGYk0ORhfGl74HN8ZYku0Ah3Va0s88sI0EMf+7f/u3f7vg6NGjH/7Lv/zLnssuu2zgXJirB3Z0zZo1fSSKenfv3v2RL3zhC6vosTEwnPCcvUs4HUchCMBRJIgGcBRczLPy5cB2qkTLZG/Zv/zLv6w+fPjwh//sz/6s9/LLL++fbnZ0utxMkGp4SxctWpRJJpNyVVVVasmSJQNHjhxpfOqpp+ZSoZRoaWmZoI/CxxEv/M15hpS/cX3i/bJU30SalqmayQzTYoZlM9PGUmOaIRWSzHRLZ5ns0OiMivhWSaYNrwEIBwCGmPiLGhqMsEVGJ0QoJSJXBoPBGkpVZKRLKENg9k4ICMQ+YITRcTK+mBdjkAzY8GOPPRb45S9/uYJq6fpf/dVf7a+urk7Rdpn+1t+xY4e+efPmvfTnSZzjLIJOnFy7dOnSBJ6lsrIyRZwdOXHixML777+/pa+vb4xqCKPgqBgp8O0HDDIMMXhK/IQNAF3BKSy4x4G2k33Og7bDOGu0nS8BOk4lDktkoP0HH3yw7r777ruWaul1f/EXf9FaU1PDvytdg23ZsiW4a9euDXSNs63Qxaxby4inWUzcBI4uX74ck4stoGed19/fP0aFEJ/yXHD07Qfxi9tR8LTIURIQ4Cd+YycXueAqrWuopBFAWs7TAiAsJLK7HnF0xm9+85vrZs+eXfPnf/7nR8ieco7SMf7OnTuNgh1N8Iu/h5h2IoIEg0SFEQyFR2p6gAqyLGXqhevWraslAZFsbm6O08vH+AMSFWLnpKAgUnmGobrEP5fKdI9++9nshLRjp3OFrtfXaxAQxksCQjdVppkkHkyZCwgkiIp0uqunsnR4M8kBFPiveFcgPAhOpEe8A5SxQbW2ABE4XBAPFbSspE2V9M5L6fDiIDwOxAN9j7jneeN07pFMJjO+YcMG/ec///ncsbGxqk984hPtN910UycdVxR+Pn1Tdi6ICHpmjNiJWoZ74YUXDpSXlyv79u1bSZm+fnBwMHbBBReMk1Hgc2vQseckR98tED0njTI4DL6SEeW0hTGmQzAIGIwz9/8SYJDpcA5YadptoDkOnjVl/fr1tffee++l9G0WfvSjHx268cYbwdHiHBP+uSIiinaUnscHR0lQyHv37l1Jgrd+eHh4go4Zp3wtOPo2ATwtpEnhAL4BICWW9BuCFgKXkxM8LazTrjxHcTjxr+buu+++hITeYuLoINnRk/SdOEfptD4d62/fvl2IiFPwMhGBDTAYlAlkqiGk1q5d20svWqYCaN6LL77YRJnAI8OdKCsry9FL5WMSnAuCAgSxbeYcO9YdfvbZAwu27eict39fZ8PYWFxuajKG9x/ILtD1mS2GCS+ETULBIOGgkIiQeeICoiAmVJ1qG8mjO1YuiGzLOtLk+BtEUiwg0uADhioGeRHIGiLRgF4HpfS7nJYVtK+cjovS3wRwLP2dS+86TQniYYK2j1OhmXn++eeDZJibR0ZGyq677rqBj3/84+0lJSUZqGY6jj5NfjQqyjDnhCcCfAOmcDRJHO2n9xY4fPjwcjLUc06cOJGpqKiIz5o1K4PMj8T/SOCMQZzjhhmgdz01MBJNFZPeBhK/eatMwCZKBq1CEOvEYzWZTAa2bdvW+MQTT1xM9mXuFVdckYDApQoKUTTNxQN4imsif5wrIqKwDYJXrq6uTl500UUD9D7sQ4cOrXj00UdnHj161CFxEStyFMfSexA8fQMAP4kzk54H8JPoyjkKgKNYnMpRqAbabtJ2neyuGo/HA1u3bm0iW7qG+Dr/8ssvT0E8lJaWpuBVKtpRAsbomVYiYroQpvpP/uRPfpdqr+P0AifvqVDgcdCLo/foSUT88Lp16xr6+/s1MtqDlGmOt7S0jJPBzqK9GsecjRmBCOWNx0fUe37VdsNAn/1+VausNcwwCQODSUoqY9mxLbnc8Q478MFPmka5KjGZxz9gigpFk5iKVBARuqWynDfmuWNP/Ot1l8/emsw4cJkVDTE8D7w9DoSm3xaJBYuWAVpiau8Akdyic0NOQzjg71Bq5mhbhvanSSx4x44d0xH8Ojo6GiBDlLn44ot7Z86cOU4GyyHSw1ORpe+AhKnDIT4wVoR3yy23BL71rW/9jM43baayPUMEPv3pT//tZz/72X4y0IVNr+QovTPW2toaxZgn3d3dGBL8JHH0ABnwEQRhxmIxRYiK18dUAQEjTTaXe8xoF7gLVzyCJeGB4Ik4CoPNRQbtl8gom11dXSVUYM7MZDKVkUhEXbx48QB9A8z3kqNtkxwlOLTEt3LpnP63v/3tqh//+Mdfo2ukcS9nEcr/6I/+6PeIp7HXs6NtbW2RjRs31nZ2drrg6LJlyw5SHh5uaGjIUp5WBUdfH0WOEu9QoQA9IR44T+k9c66eylGysdjN+TyVo/S9qkgwKEWO0jdBeUYUfbkdBUfpb70f/vCHoW9+85s/p2v085t5DzFdSPK6IqIIMhJwi3u9vb3W/v37S/fu3VtDBiFHhmOUMsKJpqamGGUEPhMonWuy++F0BgxXMjmm3PrD43+SjNVdrykRRtaQabrJDMtkVijIbEqZbMdYJjsu1824JExlMn08n0myRMfmRYRCYpg3Zdg6G+nfvP3CRWP/WVJShRoWN7CUisqYeMh9bRYtLLq+TZtN2o4BTDDzJm3iY0ygKSVL5M8NDg5KRHiNFHDpxMSERd9AXrVq1QhmtCwrK0O3TrjbHDo2SwskDHeNZY4S4FItyD2XRUQReHdkLDwSutbu3bvLDxw4ALEVo/fau3Tp0sMkesfo3SVRw0CQFL0bYaxPAb1DLh6QYHiJh7zZgqBR4kGTdAznNUQFvVuFxG2AeBo5cuRIExncChKtQRK2cbIHMartYfTUl3GUbAQ8n6iFc47SORy6jE/G+ZwVEUXgOWFH+/r6bOJnya5duyrGx8cnihxduHDh2OrVqzlH6b3yE+AV8T8W4CAeoWkN75I3rXFygpDET+JqkZ9TOarSu7SLHCXuVdD24KxZs2IzZsxIkNDFBJSco8RN9HYDNyftKP09hATmdnFuvvnmsBARL8cZi4giYKiREZDa29uD9FGilBmq0+k0RmtMlJeXD5Kh7iZ1lylOSAP3On2MaRdQFAhIue98e8fHhvsaf1/yA0zyiJiawXTLYpZNKWQxO2yzQDTERkd3pxTVS1fWrCyR8CS+y2QlLyJIBnBBERtvbZ9Z1f7dFUvmDLquD3HAxQO9T3geeKJ1uNMgGPAbHgcYal5TIQJjiGqZas3Snj17wiQeAiQS0IYnkVAbb25uTpFaRo8MvE94fig/+dw4QzUT0OSBmIkMftMSwBS254WIKKLIUVqyEydOhI4fPx7at29fBb3XJL3P4Wg02rV27dp2iF4SFpyjMNjgKT/BeQx6b/TaZJk4ww0z/ebBZyQM0NsCTXE6iVmb3mWA8n4d4nCIyyW03yKjHK+urs6QDeAcJQ7Cm4Y4Kngc8PEgKIoGGhzFOuCC/+eDiCiC3uOkHe3o6AjB00t5nnOU3tFISUlJ55o1a9rr6urSc+bMydD79Ukcq+c7R+m9cS8EpVdwFE1otA0E1smO2vQtOEeJr5jXJErHBMDRmpqadJGjlPC9OEdhRykVBW6qwM+X2VHhiXgl3rCImApkAPpgXFn39PRYZKzDJ0+ejJLhLsEHoI82QeSPzZs3r2/27Nk8oIg+tEPn9+lDycgQMDSF072roMqVe+DA8dL7fuN+VWENVW5aIibpTDdJPARtEhAms0M2M4M6M0MKUw2PDQ888nSkpFqRjYaLw9E6XdUUJskeSyR6sqrft3PZXOehhfObxj1PQdUNZFahgqEjsATx6V1BMPB+5fTOMVW33NnZiTb9KNWOjUQigR4YKr2vRFNTU4qEQxpD6RIgOEB6/nGI7GhWcbGjQH6IBxhn9Mgoigg+2+f5JiKmAvwET6mG4oOjJHzDBWERpvc0QYcM0fcZXrRoUScJtVGqlbiVlZUOjPbw8DAXFvQep0t+fUdB74r3qSeRhcGT0ASnU43YJnEaoJpzBb27ejoMMxiW0b5wfX19mgxylioLGXi7iI8K+ElcRO2Pn5P4hyY5eB9ylNKU4K1M0TlhoLmIAEfxjb797W9Xni8iYiqKdhRLeNHATbIJQRIWEXpPE/R+hmjfyMKFCztXrFgxAjuKJjpwtOixOJ85irgG4pSNSQap4sU5Su9sKkdzxNF0OByGp4HbUeJo8eNwzy84SPsm7Si992JlLEPrnKNCRJweb0lETEUxI1DigXz0MZEZomSITTLaUSI6aQozRh9+nI7NUI1llDLFMBQhrkd/49F+1MZ5bMXbLTDIqPFz4Vo4byCg5X5+x9a1J47N+QfJDTEvpzLJN5humMwM5L0QVkBjegDNFDKzIhZLxncduGJN77dHx63anv7UTNeXbUNnmeYZka55c6oGwtFSqnmhqU7jZKfn5F26KKGdk1GtTSNlHOnt7Q3Cw4DaHC0tegcO1TZSFRUV7syZMxEYiFgGCA+IBi4+6NZ5IpIXH4UO8XBcjrZlQH4qZGGcuaGmJW/Po+RQpjtvRcRUgJ/gKb4PQN/BJo5GBgYGdNQGiasqvccRel+D9N7iVAscWr16dT9iT8iA+KFQyAO38fdUu+HiAjzlJzuLgHyG90BG1cM7pSQRF8FTBe+kra2thmpyVSQMENxbRceXU6Elk6jFVMgSvZcMxBbxkHOzYJg5X2kJfhbzLb3GlzhK1+HcpPfGhQSMNCVuoPFtzlcRMRWn2FFw1CIxER0aGtLJjoYHBwfxnoeJo0PgKH2X4VWrVvWjdl3kKH0bfFcJHD1bRTDeA3gKjiLPjY+Pw0PLOUrvwj548GAN2VN0gY/Su6qm91FB70Am+5k9haP4CMjXWNKheVtKv4s0PS1H6XeSrsW9EthHidtRISJeibdNRBSR/0YvGWysFwtuMthBMtZhUo6YsS9AwsKimjfasWJE/hgtk3SsQ6pxggx3Au2qtI2H5NN23g0MwLmxxDmnLumjv+w3WIK/wRLbpq6XlJi5//7uhvePDK36Y3ggmKczRTYo4yIeAk0aKtNthRlcRCjcMxGLHxr72A3y/5szZ0bMITLTeUjoSDLRkWoCHq+1njx5MkCFkknPZxMZZSK6ThnAogxgkYDKkkCAMk6RkvZbWlrSDQ0NLt0Xmjl0ei40c2j0d2jX49HG9Bg8yq2wLBZYxHcfbRncC0HHwzUHw5yEgab3gIwAA10kPwIr7fNdRBRR5CiME53HK7xfzptjx46FqBYYpu+l0Dc0yWAZZIxxPYiLUeI0vBdw2U80NzdPUM1wvMhR1AyxBIpiAwa8mLewXjToxeVbQTF/YVlcxz1gHe8KBQm2AcV7INEqb9++PQrRRM8Wpk0G3UuY+ALvIdnfMmnGjBlOY2OjQ8+ozJ49O0O1OZeehTfF0fGI38GSe9noXRZ5iYRX+QqO0jq8YkWOgp8w0hC9nKOUXLpnT4iIl1DkKC3598S5wE9so28XRAWN7Khc5CjZGVRaRuj7j9Cx6P6dJTszTt8y9mocLa6Di0j0XSZ5WdyG9bcC3DtScR1e2Knbiu9r6rXxXPv27Yu0t7eHEMdAnNKJNxHiC+doaWmpTJzMgaNkT2XKh9kCR9G1mNtROu5lHKX1V7WjtOTNbXQNLiDoOkUR8TI7Ck/EzTffLETEKXjHRMTpgGYPGFes00fhhTlSV1eXTYY7RIVvgH57UJp0PxoldBNDW+w4nRcfMVVSUoIMgq5hyARZUqIZOq9LqtUhIZKjwjlL6hUBnzzjgTggTWHJ29KwPRLRnW9968XrR0bW/KlMAkIiu6goJhFcYwrdoqy6TNEdJlNSNIepusdGRvbFGsqP3hYOB1P0CDLdbyiVSulENpUKGkxghrbLLBIZ4yQR0CdDnCBDHKMaA7pWclcc3S+IDWOMpgv0zEB0kIlttOSBQbQdGYDfMv7B3xYSAOPMDTS9B3gcijU8LiKQigaa9gkRcQro/RbWXgnwk87t4fz0frk3DInEIecocRMcdWC4ITRIBKOGhOjwYTovuJggjg4RJ3iMC22HGzVF3EAvGQf8RK2RhHKuaNhxTXq2N2QTUCuje9CJgyhAdOQV4iJ4aNESxhQ8k+l3GYlbTBtv0LIMLl3KM6jhucTNLD2nUhDsMTSf0TOgnRnNbuhjD0OMAGD0IrLo96kcxUdAnAQnKt5Xnqp560zrqOG9jKP0XriBnspRSkJEnAJ6p4W1V4K+zaQdJfDuzvROJzlKBW+QXn/udByl49HMHKda+jC990mOku2EJwPNeKfl6JsBBGtPT8/rcpT2lREvOEdpWYZ7gAcCTWTEzUmOYqwiEg4p4pWMpgzazDkKfhYT/X4FR3F8IRVtaPEbvZodnbSlp9rRH/3oR6FvfOMbsKNCRBTwroqIqZh6DahS+jseW4HMQETimYI+HjfgREaFlHeIyGbQffKgGRgp+qjojsNJSceCJHDTIpJWBkmJABodhhuCeOD+Kyxxj/S/Pz7uz5CUS67WtQh9EJWSnO91oWC8B5XpJkajpKWlMysQYMmJvUcqQh3P6kbAp4IiRRkvSxkuQ8SOgfi4J3oudFfz6FkwHDOvEeLe6Dl4xDsBMRLos2xCPBSMs4XftESGgK/9ZU0Yee6/jDNF8vO2ZloioBIBWZMigt4ZD7ak9WJgpRARBeRf7etj6jXAUUq8GQCchOGm+5Eo8YOogFYQaEzcNImT3PtEx4EHaRhx4q5Fx+LCaP/P0vEScVSnbSqdC98W9IHBxjq8I/i+PB/gfkFd7KN7gofDoYIgR4YUgxZBjKLg98BJbEMTGR2HduMUGeMsFRhpePWIo3yIcHCz+Dx0bp/OgXzG423oOrxHBjhKCxh69AgCN21KL+Morovr0JLfG6WpKHIUNTy0NXOO0r0JEXEGeLMcxfcs2tEiR+n9cvc93ZsCDxRxE3EExqkcxW/YTjoV5yjxE80hGm1DcwBEIkgKDr0qR4v3TedEpS9LPMUxOiVwCk0tsJuco3Q8JrjiHKVlmuwo5yieofgc4AXW6Xg8A09TOUrgvd3o5xuyo3Qe3O8kR+kZuIigBDv6ChEBjsKOChHxSkwLEXEmAKFAJpyfiPIybwZ9YL5Ehin+LgK/AfwdEhGmuO6PjAxo9z0sfT4QvGC271HeoLPi9mEXVZ2EhKHku24GdLKICRZUtt368Q8u35RIZREQyQ06lpRwL/w+6fzFGsIk6Dh+C7REQjRxUUTAQHPyF9JU8uMF4V6L36VIflwI1+DteFMNNK3DBVdszkBwEG9vFiLi5cD3PxO8kWuAT/Q9+bfHcipHiY/F3jSTqfj79a5R5NOp91y8HpbFVLju5FT0OD/xgPOmeD2snw50H4VsIvO+9rSEgOAcRaJ1zlFa5z2L6E9QC+RGnYDzTj03bnvSQNM9IGZn0lsGjtISTRuTHKXzChExBfROC2uvjTd6jVezo/Q9TstRgP/hqwAfGsvT3S+uA04WrscTrk/3zNdxDK6DJXhKXHjNh6a/w+28UTuKc2JRfA6+BDexoFT0liH24WUiAnaU1ic9EdNNRJwZQwQmAYKhtgc1HYvFVCRSzwrUMgpyImGRtAjQ5K5j+ug5eAtoHYo4S0TDOtx5CObMNjY2jC1oST0oKaPJYDTI7IjBrLDOkxnUSDwozKClakgslzy0dcW84I7u3gGFaptot/PpHlADRfcg5CWOwu2eFjwHEKfzvOa1ysKmPGhbkfDc9YYFjiskDmzHki7Fl4Wf/DcRffI4gXcXePfgKNKpHKVaFOcn+EHfC0YUA9dwfp5pIt6+LBGHUfByrxddnjfv0bUlXG/qtYv3dKbcoPNhAZpx/oGjdB3+E4keAaUW7aLMRgIC6zgefzQFqLW+6vUK15gsQATePYALp7Ojb5Wjp/Lz1ThK15ZP5SjZcM7T/B2+PnCL4BBIST8n7SgSQNt4ArCPFvy4QuIo/C0H7ed2G5uKvKVtWExrTP87PEcA4hJAEp5Q4BcKfS+RyCpXX9Z0oKb84B3Z3IlxM6iwQNQiEWFwQWGHTWJWksVHtm5fsSDzy2AkgiaLSfK9GcBwAgWSYnUyM0xNhesgAcXlqXi17QICbwlTjGiRh5ymRYOcpyz3lGH5migey38ICLwNgB0F94p2tJiKdrPIU7L1UwV0cTkJHI9j3qpdfy8gRMQ0Qc5T1Buubdq2cNbR/8olNzwdj+3pjMVak+Pjh0YnRrfvk9Iv/vjKC7wf19dWJkh7vO3fbSp5p2SI11LCr1nLExB4J3AqN8HB1+BoUTgICLxrAB8LQvdMvFxnvR192wsjgTePXI6pK5bN7f3wjSV3Xrx89D8vXDT8z6tbBv/18uWJ/37/1XM2hEKlcF685W9W8IqcMU45fpLwyCjCSAu8UzgDA3wqcPzUxCE4KvBO4LXE6xngnOGnEBHTDDkeZW+qtVW16cb6irHGxuqJaLTKy2Q89PB4y2wD8YsJRhqgzXyRX+XgtTv8LhjyyWMKmFwREHi7oBSC86Ya56kcnZI4sBlpCkcFBN4VFDl6ih0t2lDuXcD2wnEva/IoHAOcE5wVImKaAiSE1wHp3XJ34TpTGS4gICAgIPBaECJCQEBAQEBA4E1BiAgBAQEBAQGBNwUhIgQEBAQEBATeFISIEBAQEBAQEHhTECJCQEBAQEBA4E1BiAgBAQEBAQGBNwUhIs4QiqJ4waCRU5ScqygZ17KknG2bTmG3gICAgIDAeQchIs4Atq05J0+eDPziZxtX/+D7uz/y398/8Knbfrrvumef3dWkSBlX1aU3NgSkgICAgIDAOQAhIl4HhiE7v/z5plW3/rDn73ftLPnT4cE5Nybji68c6J/38e276v/3T37e87td7b1B01Qwv72AgICAgMB5AyEiXgOGLTu3/XjrZds3B/7IyzZWy14JY47OfEdhihxkltlgqPollz27MfS5dhISmP678KcCAgICAgLnPISIeBWYpuaue35/w6H95kcUVq55GZV5GQgIg0meSS8OSWOqrDMrsGz+pm3++103weeDFxAQEBAQOB8gRMSrwPfT/paN8UtUuTooMZ0x16Rk0QuzmarYTFMspig6n0FFUWSWZQ0Xtrb1V+q6aNYQEBAQEDg/IETEaaCqst/d3Wcnk6EmXQ8yTbOYYdnMDNi0tJhuWEzVdC4eJP4GPRYM1QRPtCea6G/PiSYNSZJ8WZYnU2GzgICAgIDAJISIOA1kWfITCU/3ZS1s2HnxEAgHmE3JCtpMtzSm6hJTNEoqEqN1heU8o0SVJA+FLuIjzsbCl+7ZUxTmpVIpbXR0wh4fT5jpdIYei2G+WyEmBAQEBAQmIUTEq0DXfccO2EkrGOTiIRBBIkER1EhESEyzZKYaSBIXFKrmM8vMjSUSE0p//4jV0zMYGBkZ0RnLuIivKJx2WkNVJa+/fyj03HNtS59+8sRl617su3TjxoFLNm8euHDvvr6W8fG4RQJLBI8KCAgICHAIEXEaOI4vVVWVJoNht9cK2SwYCTE7YjErpJKIkJkZULiQ4GLCxFJjmcxg7uDekw3/+pU9f/Pf3zvx5R/+sOdffvTj/i/eetvRT2zadLjO0Ni0HphK1WTvwP6u6icf77q6t0ub4+SiAUkKq4ocUX0WDYyNR5r3H86s7O8fKxFCQkBAQEAAECLiNPA8T7KssNfclNqoGmknUGIzkwSEQQICSScRYQRo3aRkqyznjLH9W7arvR3112QTsxbryuyIqc0NWcaiaie36uqtO2v/9uEn2i/AaJeFS0wrYDTO40e7S9e9OHCFkwkHfFdlnisx5iqM+fkkMZUpUmmgvVNaPDYes0XThoCAgICAEBGvgkzGUy+/tP5QKHj0KcVwmB0xSEjIzAySgICYsGkZ0phquGzfpg1svEeTFL9E9rIK83Iq812NksJkyWDB0LxQ//DCzz6/rnM+Bq8qXGLaQJY9f8OG7uVuNhpkvszvm5GQKIoHWcJz0HbmMVkpsbu6040ktYSIEBAQEDjPIUTEa0BVA9K1V+gPqtKWh7JuT8YK68wKG/kUMZmiZdwj+15ID3flqJYeZF5Wp2Tku4L6JlMlmymyySTfZ3ZwhnWyp+oDAwPD5rsdcInrhUKaQykXCCg525YpKTnEaiiK5Le394RHR/QmRdFILFCSkVS69/wSSZIk3p2VFiydtSvi8YRxNgaOCggICAi8fRAi4jWAZo1gMOq9/5rwg01Ve/4zOfb042Mjmw6NjWxpHe17bpsz/vBtfUfbTxh6ORW4FgkJi6mKxTSVkmYzVSOhoVABTG9ZYjlm2PWz9h3sb9Q09q41a1iW7qZSE/KvfrVp0f/95yc+9YUvPPs/vvwv6z9/yy1brt29+2ilYUi5oaFYiDHTQLdVVdeZZuSTSjeqqIX7LyYSER6TjGTKsUSThoCAgMD5DSEiXgcQEowZypqVze0fur7iro9db/7XR67WvvY77y/5/qK5od2qUhoyzCDTTQRe2swOBZhp2/TbpEJY4d0/ZQXeAJ+2h+TRcXmGJr87Y0lAQOza1Vb21X/b8fnnn1b/x8jg7Ktz6ZaFTmbBssHheR985nn9z+994NiljpOT6X593TDovpF0ppOIUHQ134VVkegZKMlSUUhIzOeOCQEBAQGB8xhCRJwhECPhOKpWTLmcoqXTvqFohopxJKwguoAGebJCJo+ZQM8NVZfR86EwngSVvbKsF075jkLXVe/gwWPRn93W+fnYWP0yxS+XvJzGfErMI3HADBIZTfbQSPP1x044y3RDyuqWOSkiVEOh+86PhSGrMqWCkKBEz5HRTSXNfF8ICQEBAYHzGEJEvEl4ni+Fw2o6GDbGrBAJiCgEBAakMnjwpW7LTLdISBTHkqClJDt+0Mj25TzvHX/vnpdmv/nl8Zuyydpm5mjMyWj5eA3fYBKzmCyZtKT71EKSbCyY67ijkmmT+MFAWiaJHgymhVQQP0UBATGhK8nRaDiQcrmXRkBAQEDgfIUQEW8SjuNJNTXV6Whp/LAZ0ElEBJgV0ZkRKnT/pJQXElTomhIzbI1lMz3Dc2ZG2x3Hf0ffO7wQ27YdqxwZiVygqAEm+SQY+KRhFlNlxG2YPOBTkRXm+y4zzahmh4wcU8ZTuqUzTZcpwYuChNE4kbCuMDc3kauqUDskSSlcTUBAQEDgfIUQEW8B2aysrF0T2Chrvb3wQsADwQejKgxIZQRIQNgkIAIa81iKmcrJZxsbq0Zd950VEYahuq2tgw2aVhLQNIOEjMWsgF2I1aCko2dJft4PJJnERElpTa4s2rvbkyeymqkyjXsjKNFxEA+I73DdmFNRmjlYURYZ87x39hkEBAQEBKY/REHwFgCPQktLw8icmd0/z7nHR9D1Mz+eRH5gKiuoMTtsMV9OsVxi1/MXrww/zxiVxu8wZNn3Uyk9optBLh5sDN0dyQ/fjSYLzczHO/CYBzRVqPyP9JY55cfnNSWfk1lvX84ZcyU5R9tz9JxjjuQNDtRV5rbPqCnpJQEh3BACAgICAkJEvFWk0656xSXNrfObW7+TTmzdlkq1Z2Q9RyJCYRlnkE2M7e/z4+t/cdlK+dfhcImT7+3xzoIuIYXCbMwKmD4CPiEggoV4DTSzIOATsRp5T0Mh7kGRcpLk+42NlQMrF4U2zp8tPV8ZGdlWERnbPrtB3tgyM7i7in4ID4SAgICAQBGiQHgbACGxYtms7puu8G6d13D039TMU7ekBu+/vcLc+Z/LZ/V89f1X1j8bDJZ4ruu+K+87lXKUBfNLOzTTiQejERaM2gwDZaGZhY+2CSFhUSpMHiZrjKnyxHBpNJrK5RxV1Q2/JBJMNDZU9s+oLR0MhwJJVdX8d7oZRkBAQEDg7IIoFN4mZLOuYtglbMmiht4brp679YM3zH1x7crm1oaGGYmMI2nvhgeiCMdx5MULmwZLS0e2WGGTC4jivB88VgMBn5Tyk4epdPx4rrbK26+opCYIvu9jkE3JdT0ZwgHiB9v4TgEBAQEBgQKEiHgbAaEAMZHJeFomI2npnKu+V7V3STGlq660HnX9g21mSGd2RGcmeo6QkMhPIIYgUIP5LOWHtO5Nc2dVdzmuiHUQEBAQEDhzCBFxjgLeiJlNdRNXXBS7JZfevNXxhhwjqJKYsClZTFEdlkp2xmzlyKNrL6jaxJgiuCAgICAg8IYgCo5zGPCKzJnVPPbhG40f15Xu+Kab2vBIcmzd+sTounW6u/2exY2937/iovotsqxLorlCQEBAQOCNQoiIcxzZbFYxjAi77vJFhz96Y/V9H7wq+IsPXhH51fuvmvn8nDkzh11XUtAMIybTEhAQEBB4oxAi4jxBIp1TXVdTNSMiKXpITud8LZfLiRgIAQEBAYE3jfNaRMiYWlNAQEBAQEDgTeG8ExGmqbumyRzPy7BsNiG7bpopSs7VNMUtHCIgICAgICBwBjivRIRtK866dfvqv/WNLb/zn1898IVvfvPEP33z2yf+8Ue3Hv3kug2HmzXNdYR3QkBAQEBA4Mxw3ogIXffcH9+69YpHHsz93dDAzOuY19KoSi01hrawwXFXXbXvwKy/vevenhscJ+ELISEgICAgIPD6OC9ERDCo5n7x810XHdob/qTs1tospzM/qzLfVRlzNXoJOh3TbGS91R99/KmRq9C8UfhTAQEBAQEBgVfBOS8idF31du8+Wn5ov/lBVSpXvKzC3IzBPNdkkmcxWbKYItM6/WeYJVIiO/f9u/Z01YoYCQEBAQEBgdfGeSAimLt928giiVWWK7JBosFmCrOYJlNSLKaqJCIUnbZLjHlZFgjPCLV3KUuZmxJNGgICAgICAq+Bc15EpFJpeXxMrrOsUqYbJjMDFrNCAVrazLAsEhkanwpbVvJJ1w2WyQVm5TwxgqOAgICAgMBr4ZwSEQiItG3DCYfNbDhsZdGdE9slRVVNm4RD0GZ2OMDsaICEBIkIW2eaiSmxZabqcl5MqD5jimafB/pKQEBAQEDgLeGcKCnz4kF2ensHrPvv37jgJz/ZdMXtt6+/eN26PfWuG/eDYX3UCJgkIIIsGKEUJjER0pgRwFTYElONQtKRZKarqV6Z+aI5Q0BAQEBA4DVw1osIVZX9XC4u/eQnWy/78Y+6/mHntuq/aT/R+NmO9rl/tHX7jL//6c+Tf+55IznVSOVC0QifwdIMY0psEhBBhek2JYuEg0m/aT3rjLKSUOqQoumFKwgICAgICAicDme1iIAHIpdLsx/dcugjrfvLP8uc5mrZK1EUL8pUuYQZ+gxD1y5Y4csXXZ/NdaSssMHMkEoCQmEmki0zo5AgJIyAwZx0++GFc839riuLeSUEBAQEBAReA2e1iDBN5t75y72X9ndXXCeTcPAyCvOyOvNdnTHPZLKv0wMqLFqyMBQMV5vjEzvGrLDG7EheTJhBOS8mQjolk8XHDvc1VvbeWV1dl8bMloXLCAgICAgICJwGZ62IgBfixInu4Ilj1tWaXMoYCQcva9KSxAOzmCpj/AeLjqPtXo6VVS7QJf/koVxq/XOZbGda0rPMitCxeo6l093ZsYF125sr2r67ZEF9dyaTUwuXERAQEBAQEHgVnLUiwjQVd9eugWZZKq9SNYNpmsV002a6QUm3maabTNVUEhGMSZLPFEVloejCutULh+5qrt7zFdV54Sdj/Q/ez1LP/7Q6uPOr11zg/3B+S+NALucJASEgICAgIHAGOGtFhKpKXiZthDU9KOuWzcxggAXCAWZRwlgQmqExRZPyCWNAkDTQ7UhoYDgTvnDVgs5r19ZseP9lVQ9ffXHduhVLZp1UjbCcy7kiDkJAQEBAQOAMcVbHRCiq7Jm2xezC+A+BaJCEBAmKgMq7bmIMCEXPjwFBooPJsucpCvPS6bSacSTNZZrq0PK9EA+Koni2rTmhkJFDEsNsCwgICAicbThrRUQ26yvl5U6fFVTTgXCIBUlA2GGTWSGF6UGZ6YF8jwt03cQYEJqpsGymf2jmzPrxbNZ5z54bXVINQ3Z6enoC9923cf5Pf/r86p/97MUV27cfrsIMoqYQEwICAgICZwnOWhGRTueUlcvqO01rtC1YEiEBYUyO/2CSgDBtWoeIsCRm0LrrJ1jQGNwStIJO4RTvOnRd8WKxmPKD762/9rvfPvaFDetK/ufhQ82fP9I29y8ff8r80o9v7/6DbbuPVEFkFP5EQEBAQEBg2uKsbs6wQyF3/ryxhx3WE7cjZqHLJiV4IZBsCAiVGQGdpWMH9y2br2/Necp7EjiJ3iQjIyP6d7+1+zNHDpV9XHJmVspeiSx7YaawCAtYsyxFWX3R1h11f71x4/FmISQEBAQEBKY7zmoRkcsxZc0FM47VVh7+SSp7bNQMacyKWMyOUiJRYYVNJmtZNja4dd+CppE7KiurM+/V+A+aydyf337w6uH+qrWSF2LulDEtZN9gkqcxRdJZMLyw6sDRys+cONEVQtxE4c8FBAQEBASmHc5qEQHkcop6+drKPQuaDv5Xcuzpp5PJgx2JRNtwKtE2MDGy/XBu7Nk7LlgwdktzY/VYNvve9L5AM8aenUcrTnaYV2lKmDGnOKaFQR8AY1lgOnKLSZLKfC/H7OCcpq17kqstSxLeCAEBAQGBaYuzXkQA2aykLZjXNPDB60ruXNrc+vVZFbu/1lS6+2trFgx/+4ZL6l8oL63KvlcCAtB11d25vW+uqlZGFFVnqobxLKz8mBZY1yymqhqfihxjWmi6xTK5qiUDvX26hA0EVVV9XdeFZ0JAQEBAYNrgnBARALppOo6q1dXNTLe0tIxQmohGq7yk42mO8971xgAwpkUsYVbqRpAZVn4a8kAkwLul5se0UPk05IjWwJgWvEuqHgiPjk0Y0aiZCwblXH//Sb2j44ilaa5j22pONHUICAgICLzXOGdERBGu68q5XI4EhSNPp/kvNE1yTNtmVpAERDjIx7SwQxYzAgrT+JgWlLh4gJigdU3OuX7av/32F5d+6YvPfe7m7/f93U9vj/9///G1fX/9k9u2Xdnd3W2L4EsBAQEBgfcS55yImI5AU0plpd9pBjQvGAmRgIAXwszPKBrIzyKqWZRMEhEGiQjdY4nYycTPbu/+7fXPG38TH599kZNtbGLuzBmyv2Tp0Miy373/Efl/bNnS3iCEhICAgIDAewUhIt4FpNOusnr1jDbdGu0qjmlhhDAdeb47Ksax4ELClJhuayznjHh7t7Y1jQ82Xqp4ZZKf1ZjvaIy5KpN8jWlqhAWDK5r3HKr9/J79HVW6LgaoEhAQEBB49yFExLsANKvU11UmZjaPPeTLI1k+siYJCAMjawZJQPAxLTDGhcp00/eP7FmXysUrQxILSG5WZV7WyM9O6ltMliymSAaJCcYCoblVu/Yb708mJ8S05QICAgIC7zqEiHiXkMkx9ZoraneXR/b9Mut2Jq2wzgIY0yJsMCtCKWQyX0r444Obtg+29w2aRpVE8oI+UEE4KOjBkU+yrDGoCMxQ6km1S1vbBiuFN0JAQEBA4N2GEBHvKgzl/dfWrZ9Td+AbmdiGdfHY/r54/Gg6PtE6Fh/dvl/Nbrp1UfPEnbJSFtEMm2mYnTQQ4MGYJq0bpsU0XZnsxSHJHm2LBAeHvSpV9kVvDQEBAQGBdxVCRLzLwLDbF65paf/QjfbtF8zv+dqy2d3/srS5698uWzbxvd+6du4Gz5MVTQ9qpoXZSQO8K2ggEqR1i+mWku+9ocl8inNMb27Qcal0JiAUhICAgIDAuw0hIt4DZDI5Kv4DalNTU3zu7JqBmTNrx6KltV4smdPLykrSpsXSdjjExUN+PAmTGUGFx01oJCQQgMlnJjUU5jjjrKw0MMxcScRFCAgICAi8qxAi4j0ExrRA90/H8WXf9yWkaNRIl5RLrTbGkoCAiBjMDOUnFsOkYvmZSUlMGLQ0VSZJ8b6qMr/P8SXxLQUEBAQE3lWIgmeawbLC3uJFueclbTSJ8STMILqCYopzWgawhIiQmBFQmS9lmMHaX2yZ3Tj2Xo/KKSAgICBw/kEUPNMMaOq49OKW41WlbXe7bMjBjKRmWGUmH1cC3UEV3ryhaC5LTezceNWFZc9mXURHCAgICJxdkGXZL6bCJoGzDEJETEPkckz94A11L1aW7PxhKrG/mykxpugOUwyHMSXF4okTE+mxFx+48gL553Yo4k6n4b0FBAQEXgsQDLatOYqSc4eH+7ShoW49lRqWgraWU1X1LcWIY8JCzJps24YTDBq5/HUkEXf+DkKIiGkKl2nK+66es+PyC4a+FlLW/7fsbL7LT22+R82s+8mc8gNfuenq2gfD4RIHcRWFPxEQEBCY1kAB77pp9pvfbF7y9f/a9fs/vrX/r3/607G//vFPBv70p3dsv7K3t9cyTeVNDeWf92i43uHD7ZFf/uq5xT/+8dMX/uLOF5bv23es3PNS3tsxaSGuoWmybxiqp6rCgwKIAmgaI5Pz1JqautRN1y/a8eEbZjz64RvrHv7A9S3rFy5sGfI8RUUgZuFQAYG3BXlDLIyjwNsPFOJ9fYPmN7+x4zNbNgT/MjbafLGbnTnXd+fMcd2Fy4fHVn7mwUflv9m89UTDGxUSuq56g4M497oP3XpL1xd3bqn8myOts/6ktbXlLx5+VPvibbef/PTRox3RtzLXUCCgOdlsQu7s7Ats3bqvoqurL5DOxiTbfnOi51yBEBHTHBAKyaSjpVK+joR14X0QeLsBt68kOV4qlVDGxkb0RCJBNj/jmpoYCVXgrQOiNJUaVW+7te2TowMzLpW9Utl3dOZlVeY7CpM8jWlKhAVCq2YebGv83N79J894TiB4Nzo6ugPf/97hz3W3194kuY0lzItIkhdiqh+RAvacIJMvvOK59eG/2LfvZKX2BjkNj4MvZ/3bb1+34t//deuff+sbbf/3rruy//jDH/V+8Qc3H/3cI48eWOy6GV9R0Mnu/KvYicJIQOA8Blyzqup49969ecFX/2PjH37l3/f907e/3fHP3/7OsS/94JYjn3ph46FGTXMd4ZkQeCswTeY+cN+RFaND5RfJnsW8jEbJYMwz+JxAimQyRTYYSuBAcG7NvkPWGc8JlMsl2Z0/a/twcnzGYuZYDPMN+Xy+IUq+ySctVGSdBcPLm7buDn16cHBQR+xE4c9fE+B9Op2Qv/nVzR/dtM74s1R85hJVmhnWpBmWoc0OS9Li+W3HGz/94MO9NySTEN5vvcnkbIMQEQIC5ylgIJOZlPTtb2770HPPqH8dG519oezPrtbkOeWGvqjWcVdduWtPw9/ec+/JK30/6wkhIfB6AEfgGTBNzdV1nReo2DY6OqEdOypdaOgVVOjk5wRSMCeQbL80J5CikYh4aU6gY8dGXndOIHjQ1q072jg0WHKhItnMJ+HAJyz0TLoGnVvGvEO0LpGw8F2mms0Lt+8aWWxZZ9YEoVuS+4Pvb7uhu6P8esUrk+E58YqzKnsakz2FGXqZknZaLnxx09Baz8ucd3lEiAgBgbcBMJrBoJ6zLDVnG7IDQ1rYNW2h65L74x/sfF93R+X7FL9S9XOowcG9nJ92XmE61QpnWbHMik889nTXWlNjk4Y3/7z0rLY8mUxTNH2cr4BQAB8SiUFlx4795evX76rbv39/FAGN2D4xkTFyOateM0ymmzYzMR8Qkm0znbapmkIiws/PCSR5tL000Dfs1lDBzwtlcMuyZMpfxaTmkMd82fUPHRhv0fVqQ1F1pmkWMww6p46EuYbo3IrKMBSfxFxmB8qksURowcTEiMJv/DVgWbr7/DN7Zpw8EbhWkcPMy8F7onOhIjFz0nsiSwrdt87G4xUr29uHK8633iBCRAgIvAWgfVWSMt727Yer77pr+4o7frb18keePLzwUOvxKJoB3qh7E8bYNHUXNSwkrL8THgDbNp1nntnT3HUycq3CyECSeHAzJhlIuH/JOBZqipIvkTEtV0bGGz5wsPVkGcQDCQZnz57W0ptvfuGSr3zl+Y//+1de+MwPbt54/Qsv7G9gLOOejy7d8xngaDw+rn7/+y9e9c2vn/i7hx5U/v7pp4P/36OPhf7+hz/u/otHHz+4IJmckHUzKEM0WKH8fED5OYFMZtgq0wyJqfqUOYHouGTaCVoW5S816z311K7m73znhRu/8pUXf/cb31j/O7+4c9tFR460hwOmnIsl5BrDCjLTCjCbzm3jvLQ0bTM/YSFp4vx56RqazBxXKcdIwcUmDYgRdAkNhbQcgichHrBdVX1v986JJapcEVAVg4QCPCY20yjpWJJgUeA9wYwDvkvXLzNOdqdn0U8hIgQEBF4fKOT37TlW8e1v7P2DB+7NfWHPrsq/6Oqc99l9e2v+59NPh//hzt90fnB4cNA405oJzud5cbZ795GKF1883LxuXVvTvn3Hyx1nwn+jwWCvj6y/d1dqhaKUW2gvlnmtCrU2qr2RcUQNTlE12i4x38+yQLip4vCx9DxFyTjf+966K267tf8Lh/ZV/+H4yPzrU4llVw0NLf/4hk2V/3D7z7s+iW56om/++QEIiPb2ruB3v3Xgj48erPm0m2meKbl1EU2utzWlsUxTVy09enz+X2/d4V+tGW7KDlEBH85PLGhHMCeQyucEwuSCuiHzCQYxJ1AuO8pqKgN9R450hv/r37f+/qMPuf+7u2PWxxKxRVck4iuu7+iY/8cPPW78/S/u3HeRrsspC7Mdh2wuIILF+YZshWkW5hmi85KI0OjcXKiozJFZvqsmvCTtxzsCjzyyY87NNz+79s5fb1q6Y8eRCt9PecnkuBSLG3WmFaV7shiuAXGCpW6RoNBVLkxkJT+rsqLILJ3Ty9j5pSHODxFxau0O7WzvRO1O4PwBeLRhw5H6u389/jcTo00XKX4d1adKmezZzNCqmW3NK3X9iz/49AvmHw4MDFGh+tq1c3QTe/LJnbO+/l/7//SuXye/+OTj8hefeUb/0mOPa1/8yR0Df7xlW1u9NqU54a0A3B8eHtFTGbPGNKNkvKl2yA1kkC8N0yajSwICBhJJhgE2WTJjzfz61zbccGhP5DOyW18iuUHmYS45h45lJgsGmnVfvujqJ57T/mBoaMg40+A1gbMT4NH4+Lj6y591fCIxVr8cvSEQ1Mg54VJCzABTmWXX676y+gZZ9wNWkHgShZAwC8P55+cE0vjkgpRMmQp/jQrkeJ+T7k3cekv350cGG9cqfrWG3hzgGnM1pqsR4tvCioGR1X+QcaRG3WIkHkJ5AREx+DQB/NxcoOTPCzHB5Bwz9GxPMGjlYomY8q1vPnfN9/+78++ffNz/+7YjM/94z67av37wYfalH/2k8/d27myrRD4wA3nPRoCLH9y7VfCe5EUPZlUuignKK6J3xrkGGHtSlMqmTQfqfv3r9ct/fdf65Tt3H69OpcZk09TO6/69Am8OGFWvq6s/8NTj8U/7bn2Vn9OZi2hzWkoI6PLRZkpGRkXtaNXyDdukm1w38aoFKgTEL36+ffXTj8t/k5yYuUKT6gOGMoNZRj2zzNlBVV29et/Bmf/j2ee7lhpvk5DwvJykUpUP7mWT1+DytUMrRAbSons38zU3uIFhJFWy3z3dYwuOHQncJPtRyc0gwAxGHc0fFm/+oL9gqqIz3Vy8/NkX49fpuify1zkM2NYnnzy8aGK0fDV6WLjEB/SKkFzkAQRNWlSogh+MhESFUlrRYPrykBuIgnP5SQVNEhCmTQV+obDPzwmUZpp09PkNLyTWpmI18yXHYG6a8lfWJAFB5yOuQbRKvsJMs9Isqbpgli+PesGSMLPCOhcQOLeBCQvp3DivTnyGOMlm+jPVFelduayrfvu/dnz6yMHyT/m5hhpNqpYkL0DipIzy3JyAz1Zesn3P7D933LiJewtgQsQo8khB/NC5MYdRXpzAw5HPK6qai50HxerLcE4/LQLHHrhv58LvfOvwXz/8oPvFw4dm/cWxowv/4plnA1/8xa8n/mT9+qOz3q7ancD5A3RXe/bpE8vdbM1sySfDmTN4kjwybpJdaBaAsYOLU2GSOufivft7ZpyuSYIb4sf3ztqzw/y07FbbPhXOvIBGjYtqXrx7GhXOoXBLuGdwzu9u391R/3Y0bdi27Vi2HLOCVt5A8jZqiwykWjCQ+dpbvq0aHgmPjfRnyhW5MigxBJflDTqPsFeKie6X+UzTDJbxGy86cOBYqS7iI85JwAuRSk3IJ45JK3S9QpIVg3O+2NNC1RE7gG35oEbmO6y0ollKpXcd9pXRFJoyzBDmBCK+QVAQ56yQzhTdY9nE3o221HdoZKTsIlUJUB4grpFYlRGrQ8IETW5IikyCw8uxsvJm2ZeGEpIWz1kRPS8geMoX9hABZhCBETkmOUeevXx1ddsPfrDjhsG+qkslN5TPb1nkt3y3ULnQJdQOLqg3Qs0LJD3tBaIhEigm3Wvew8HzSFGgUB7RTIU5zoRXW6Eep6c9r7wR56yIoFqQe/ttOy5b/4L6F9nkzHkqq9NAGNkLs4DRbOr6BcsPH5v7V08927nSMISQEDhzuG6O9fbpi3U9SgbTpILWpppOgBmGxXQNkeZk8BQ5bzyZSzX7cntwxJ6rK/RjCmCIY8lxZcuWzPUyqw74rsZcCBJeu88bTF6bk2gbVeqD4eZoW3vwmlRqXHorzXGYayUUiLrVNbmDmu2zIBnIAFzAmOQthBliYSDzNa18DU5liUSP52Z0yTCotkYFhGnZtJ3WTVrSc2to/pBJNuGZJY/eS7hiYESrpVra2xzLITBdMDw8Znh+oNQwg8Rxi1nBQpMYLU1S2sWYAcQLyJR0IlZNTenJ8uDWHyXi+3okLck0m7ZTUkyXxePH4umxdQ9ftdq/fWjIqpSkSATNaBqdy0Azm0V84z0vEK+D3hxENeIbghtLy0vHNLb5Ic8fyMAbEYiaVOgbPO4ChX/OG/cy41ufvXKt/cDufQMVJzvMK1U5THlNZx7lOcYrAAVxQmJIkTXKcy6rrF2iu15PzgwqvoWJEOE9KYqTAN07xLal8KYSTeo/1NxY2u04/uv2/DiXcE6KCNTuHn744PzDB4K/o/iVupdR+OAmMM5Qs4xqjzLV70Lh2cGBkXmf2ratveHtD1wTOBdBhaWPwEHGwqUwamgOKLaXWkEUrIgIR/AWXJtkHFUyLrpGRkwvyWSSL6uhYKjeI4f6y1OJ8Fwdkd5Ug9M0RH0XE2p1xFXe7Q2iA5KkYuHgYCqkK5KHXhKYxAhzESBhhEnDOLMmumTaVS++qHyPbvS12hG670kXMNWuJmta+doWjORQ77Zjuh5JmDbiJqY0f9Aza6bGmzt4oudVVaxrzPNpi/tKRwQi4DXTc3w/7UtS1tM0z8E27HunJpN7K6JL4NVBhbxkUgEP4QA+8IDJEIlp8AY19MleF+ghQUnVtA+8r2HbpcuHvma4T/13ZuyZh1NjLz6RHX3sp3Mr2/79uosiD0Qi4Vwi7kYR0AhxYtO588GSdJ2AwWv9Kj9fPn9BpFjBcnvZgvSL9ZV7vplObt6ciB/qi8XbUrGJQ0Ox4S27bHfj92+8NHhndUVFZtu27rmaWl2iqnQuymO8O2hhqfJ8mO9xgZAe0wiyklKrK5PadgCC24Y4CWmUVyAoaBnSSUAwlkm2HVu2wHjWsu3zzvN2zokIGIvh4WF99/bs9apUaSAIB21p6NuLAU6KajNfu8sR4RsiRzsjV2cyY4UzCAi8OlDIWZbl6IbqTAoIbjzRdc3gBS8PEONBV3njKas+cY45MgmQwmk4iKp+LCbbsmoHdZNqcjgfGcp8BDi8G2Sg8tHk3FBKsseC4epAV89waSI9If/yl9tWfv3r23//P7928B+++a22/++WH7V9+rHH9y/M5WLs9ZoR8BzV1dXpFUvGf5lzjvTka2163sVMQgJG0gqZVNNSWGJ838GFTYlf2EEjg+55VjG6Plxo/qCaJJ6ZR8FToaHQPaP5Q5KoKqe8ZGIgmjwvye6+e/P8r31l/W9/5SvbPv+1r+340x/cvPtDTzyxeybGFDDe4iyOU0GCxlMU2XOcnDw2Nma6riOpiu9ShUE0sbwNCATMnBWQJiAk0SsiH3SIoMaiAM3ng0khQZ9Wkyd6nKymzppTN/GB61q2f+T9VXd/8qbKX37kxjnPr1o+s1c1iEieJNkhI6lbGs8LvMsm5xvlL+ImelxwvtE5eSwCJd9LZkvKKnJXXdZy5Leu1H980aLe/7hwwdA/X7Rg4F+vu5h9/4Yr5u2UVUvG0NTj42qtRuIg7z3JC2JwGr8pX+fzG0QK5Tl4PAKRMmn1sv6fqs7G+1PJ1sGM20/kSrJMboAl48dG/NSOpy9eqvymsrwskcu555UXAjjnRISuS15b23BZJhuZnVeVVFPiSjPAVWexdseNMilNhap3vlwx/+TJiRLaJoyLwGuCqv2stLQ0Gwhle/Jd1WA8A8zkAV2FGjxEhEmGE8lQSCxkma7G+qiO/4paNmruhkW1GzJm+cIZ57N5LSffPa1ggAuBW2TcvO7uwdKvf3Xf53duDf9ZfKzlYtmf16TKi2Y6uZVXHDk+569/c2/8dzt6ewOmpr2mdw195Vcub+heuajzu9nU5k2pTGda1jJ0HzrliQRLxI/H4iPPP7V81uAPL7902UndivcFwuF8dD1EU5gExKTXAsY9LyLQRU+WU2Ml4VRfJpN37aLv/fG2k6F//9fNf/jsk9L/HOprviGXXrDCyS1dNTa++APbdtX93e2/OPnbQ6PDGrIkv8E3hcIrljy/vaO/7MUXjyx74oljl73wwuAVDz98/PpHn2hb29rahQGBRA+ttwCI0EikzKmqSu41bMZC0RBxAiL0pZgBHtQIIYEmsYDOUqneiZbZwQM9ff32Lbesu+yf/mnz//g//2fvv3zhn/b9y1e/vu/P7rx796qJiRFZ0VS/upr12iEpFYwQ3yAgIkb+3Py8L+WxvLdDpq8+1lFaGslkMq5SWlHuWJaSG+zvUXp6BgK9vUNBxnIMA1a5ridpmuyYJNK5gCjEA+UFMXEY50Sw5NQ8R5QqLy9PffJj9Q9ctLjnP2ZVHfmPANt4c2PF0a+vbBn51vuuqH+irKwsjTmNzsceSeekJ6Kzc6jSsqt0jIQGsvDaHSXU7gxSt3k3GFJ+lDRJ1sMeMwzUDAunOa+A7oeGobi6ITuOk0EN0lNVGNm3YszPXbiuJM+a5W1VjJQTLEHAFQLE8m2lqMXDyHFDR8bIJOOZzvT0zWpQD2Xdl7eVkh2WbNtNUA1/wkbhTMYSwY1wl042JyC4EQaTjKVuqmxitN3dtZl9MD7esFz2SvkIk/kudXRqT2MBs07RzLUXr9tof6Z/qI84/doFZTrtqgtbGoY+fJ1627wZh79i+Ot+lBh88Ne2t+n7c2pav3LT5SW/rq+vS0iKJTXPdtYpRtrnXhcqKPLR9TDs+QAzVCJRcEA8SU77rkXzGgZgWDGYT0dHl/2jW9r+aHyocY3sVSg+Rv/j3UMVRmdgAavJ8NiF1z38RObjiUTsTdslNPtQAcd2bj85Z9e2sVUjg1adk40EXSdsu25FdGK8dt6WHfJvPffC8eXMy/qqEBJvGum0p160pnyXqncesom3PJCx2OsC67ywh4Cgar2UYbZ84smxoVHlO99o+5+H91X9fjbVslT2Wxo0eUEj81etaT85/8/vvj/9B4daT0QvWtNw0g6O7IMXAqKW9+JAwnnBt4KQgDjJZAZyNRWJDZFIJNfa1h75f19+4ne++Y3OLz5wv/qFRx4N/MNv7pa/8I3v7vv9TVtaa2HX6urUE6atEI9DXBCjx4XFz4vz5c/L8x3lOUXDMNwTw9FoJJtOK1pLy+zxK9a2tP3W9Yt2XLxi5tHZMxvGc66kgueF13Le4Zx8cFXXXMOyfBtd17i7OV9zMlC7Azl4DTHvCsMgJAjQyeP88kShgIF4GBkZMR9/fPfiX/x853UPPXTsmieeOH7Zxo0nFvf1jUZIhYs5E05BNsuUC1fXttn2sec1yycjR7UkGCHUwAoJNXM0B2Szg25QPfpgU1Pt+KmGJp3OKi2zS4fC0cQhGLSptXvepFAQJNyoIXhLd1nnsQ7DzTbWIYqcd3vjvUIQ62PnR5iUEFmukvBYuHLjtuRajJpZuNyrIp11FVWPSsuXzuq58apZm3/rhuYnb7hi1vYVS+f1y6qtwEWbzfrK9VfW7ArYx1/QqOZpRfV8gVGsHfKEnh0GS4wfal/S4j5CwoM/ryS53q9/2Xp1Ila7kLmF7rBZk+77pTkUJInuWbOIbC2XPvV812rbkHP85t4wfH/v3q6Z3Z3+TObbsu+REsZr9xTeJZByOzP0aqN3oPbqFzZ0LlYUX8RCvUnkm8Qq0iuWDP88ldnbjqatfCAjPBKIF9Dot8V8Kclyyd3PRa3enffdm/yzTLJxNoLci2OMgBOSpzLLqJYM66LVL24MfDYez2oXrcrd7/jHei305Ijke3FwniGP8fxF3FcyjOUOPnX1xQ37Hntk9+yf3Nz5v3q7Gm/0sw21sl9Duak2pKnNlb504WVbttf+7b33HVp58cW1rbo13hksiRbyblGc5M8LMYwyQrdV5rjjLGyNbK+qqMphRMtkelw6evJIIJGOKbIm7CJwzomIXM6T5syq6FO0VDIQieSVZpRqd6gtFowdDPKkK8ykdT07qKvpBFVg3pGgrukKuPfWrz/Y8NNb939i7y7lqthYSVMmXVqRTpdWjo2Xzdp/0LvwYOvIbLQli4GDXgKMp6aF2FWXsPtdZ/PznjTmgWN5A2owtN2Cb9lc97ju7rz9ygurNruuclqFatgl/uKF6cc9qWc834yBHhLEUyQICG7YqKgNmmxk6Eh8pCfmGXoERSGR1eTjM+SH40X3OkSVo6CEXy3IktnaNb1dffaZiEA8E8SC70sKIut7hnrNo0ePBHt7T+qq6uTQXdqySvybrtV/w9yNTzpuf9YK6jzQzMazh026asyfGN62f3591y1zZ9aPuq4vK7riHT/eG+7u0tZqaojurTA5Eh8hE82N+e6wComI/NDBUTaeqL6wu6/HfKPiFRwdGBgLd3fmmnAdiAffofNSAUXVBbomRuBEt1nGdKNEPtkbvuJER38E434UTiHwBoEmsYXzZwxctHTwe9nkc0+m08eGXTbquP4oc7zhzNjwni4/8eLtly1N3/n8s/FrvWxdPeLU8kKyOFEWJRmcQEAj7PPCZc+uG730gguauxfPbb8lndzZJqtJLrIxxkQgTBVCEtipdHc6M7HxgesuCd2//2Bf+SMPTfyRS+KBkbDmg15RwrVkD92kdRYOz4+c7Jv7Byc64pVzZ44+wJTRHPg72W2zICTg5TBJEKOZxE23br7ushnb123YV/Ov//rYh/7t/+34mx/dPPi/vvq1g3/53z/Y8P59+46VG4Z0Xvfumy5V7+DKlSuXLlq0KJPL5SYLcjIihbXXBowNorsVxfFiyVGlolyLn+hwqs3ArEZEjueHO823nfFaHYJ9uEcC3ggSw6n9G1ctLtnl+ac39K8GRPC+Ht7AMxTW3jjO5D4Auga6BkIQyLatsy1bWhueeGT005JfXWbqJtN1UuWGQUstn0iiZx2zLJmakMrLjBH6s1MvBCOPOfQ9Si4lB4kKpBwS1bz5b1piv4eeDTt27NA2b968l/4uyc9w9kBfsmTJ2qVLl5LY9Hiha9tBp2mGs394qK1zfGJQc9wJKZ7oU4YHTqjHD+/0TxzY2Mlyia6sm3Mqyo0YuqL5/ktCFd8NBW1jXWRsZORE33hSbglEyk00ucFTBrFr0ncCb5Px4wNDHU8/nxhvmKsoIQXd0DQdA0OhuyWW9BuDRIHbOrhNIsaJBcpLk5sqyoMJXKdw2dMC/EOvpr17j5X+7I7d1657IXHjnj3upfv2uxfu2t0/d2hkMNtQHxqKhkvdubPVA/GxI4fHx3viiXhPOpPsHHEzxw8GlOOPXbRMfbihfkYsm6OSm2AZqvvii4ebujrLrlaVMLEvHxGPUTF5N1HcN90rv29KBr/veKAimt5eXR1N0VvSqJBX6f40emgk1TB0+umT4PGwh+4d2VaSVFXyDh3qb4xPGGUQDT5aj3yMU0DCSqbboUIKfQIxpRMRkqyfZQ2PHB9omVPWQYUhiMy9blu2bAns2rVrA530bCsc7BUrViwjnmbfjB09Hc7Etrguk8vKIul5s639pnRiWy59bJ/GencGlSPPLp4jPb5yWV3b4da+8m2bpE8ocjkPdof3jPeMMPJcMEi4aobK7TECllOZlF0S6t2xcN6skdLIwM6R4RM9iVhvMpnqTqZTHd0se3RHTbT7nssuqN4ajgTcW2/Z9YH4aP1yHkhPIgLCRNPIpvHu1/nzw+tsh8qNvoGh0PuvjzxEAnkilVXnBiJlGppc0FyoUx5CE4nL4iwT27/t0hXpn91z95FVjz8W+3x8fMZS362qlOXKqKLUVHp+XUtHl7MsHh+Kt8wtHSAG6uAouErvDQm8BTm50aUlT/nVl+FldpTWYUO5HaXfOYdA6y6lSTu6c+dOY9OmTbCjCZzgvcRZLyJg+Do7ewIPPnhw1XPP9V+xfVvy0gMHk3PTqa6MpIVqwiXVmkLE5EaqIBx4goGm2l1i/HDPvPrBX5VXVKbpE72h3HYaMrwCZ5qB3+mMDtA1JkVEOp3WfvWLo7/tZWvqNcq5OtUIDRIQpmWQYSchYVCm0si4k5jIZKWIqsTHohE7Se9o6sXOWxEB0FLSNEOaMzPa01SX2L5z047M3i0dc8b7VCubsGlfc1k217Csq0e78Hj7SKC6yjkRDNpkGPJCovjdHI/JM5vDvWR8Dw6O9smZbCKsGRrlzaQXi50YdxMHN8+dMfizsaFxPxZrXqsVgoQN0+IG17CpYCY+59tx8/zGupMbZ7UVyefLSu3XFRHhsJ67+zfbFz14/9ifxcbrljOvskKWKqKqUlUiqXX1o+OR1W0n+u2GGbk22456jQ3lIy3N6sGZddL22Y3SlgUz9d0LW2Z0K5ol0eeevBZ6QmzbdrRxYrxhtarZEvr4Gya6xtL9033r8AQW8yTum0S+48ak+urMhqrK8KSIAAxDkycmYqG9e0/OaWsbmdNxMtbY3x8vTyYTRiCgpyXJ848djTc56DNAtlsm4SArlGSMYYFuMjLziLJ4/ehI6tPvbHZ4ZPG8yP50xpXAUcofQkRMwZnaFtJ2vkYaGZ4JUmi5gO5PzJhROVZebmesYMhb99z+WUOD9RcrckBWFOIrFe5cPHABnOcBgnJ1CGAqyF03qVt6346KimjSNIPeopbyk/NmSrsXzDY3LWlRNy9piR5oqK2e8ElbHj16LLhxA/uQxCrCvPu+D8FAAoUL1cL5jcL5KX+Q0Yr67rHdN1w5a9/4aOuRkbF+KZkZtzFHTSbdn86m2o9b0pGHr70o8MCDD7Ut3bZJ+yPFr7aYh6EBdIbJuMBji0RwKFxnJjKBlkSiZ7RlbsWQ70uIQzqvRMSbZ9c0gGHLzmOP7Zn7k1u7/1frweo/Gh+edYWTnrcsmVhwpedfdnVsfESPxY/yNi8MPmKH4GrWueuVRCqbGNnfXV3Sftvs2Y3D52rXHBhFdK1Dwjq2YR6Rbdva6mITIarVwi2eHxkRGQTuXu72hdEF2anEI+MvD436tURjfk6Bl4PytvSbO49f3rqv/DMamxeV3SiTvRDVthCnEGABe5YtKWtveHad/nvDw8OnDXbM5Zi6fGlT9w2Xaj9fs7j/X8Lsyf8Mek9/bfXcgf93zUX6nYsXNgxWVZfFZM11MaBPED05ouiaRqKPB5qhaQ6xPgWvG6LLVS/NGFWxXweY0fOhh3bPeeFZ73N+rr4cowOivdrLKcynbKEwyjdmnSJJa6597Jnsh3MkTsisyR4zVSsQ9gOBqCdrISWZcTQycq+wkGVlgRjdk4f7xuiYCCDFAECI+cB9Y0ArNC3mY5RkpqpeRpGdlxXgiuJ7W7a0Nt39myM3HdzvXzjYb82MjQdrxkaDjZ2d5pKdu8ZXdXWPlkmkkxUqzVQugOHFQVJZfn4DOg/mOCgkrJNBV8hCv+KeBc4cqMi1trZHv/3NTR/93neOf/HOXya+fPd9/r/85LahL9/60+7PbNp4uA4dftF9E7NzopvwZLB7kApkxPvg++MbkdkhPULfRzbIUtGvfNfgZDqtbtl2vO6uu7atvP32XZfdde/WJW3H28MhW87292fDnm+Vca8GFez83OiKDIFNFSMVAfT07fl4K5T1DMo0g4Pp8pynymsvnHvig9fad1y7JvH/Vs3v/fKly2P/fP0a/zsfvWHOC8c7hiK7tsofUVmVihEtvcxLA8Hx4QIYFSJkPU2rUu/siV7d2dkfIb32irx9ruOsFRF8uOBH98994Wn2eTfd1CA5IYZgM4z6h3HbdTWqlEQXq7kU87s7njyZiO3viieOZiYm2jITo3s7E8PPPdJSd+JbFyyecSJXcL2eSyAZ75omcyYmRrUtW3ZV7ty5vzyRiCm6LjmWpbrHj0806HqJqmqoFWA8ALj+4GomA6yqvAYCDYFQCCr0qNBQg6l0Gur6vMskrwXw8LnnDsw8cjjwEZlVaHxKbcwhgIHNEDhIBgciDUMBm4EVKzdty13DWPq0BTsVwHI0WurOnVU3dt01K9uuuGzl8aqq0oSsBuVEwlWbm6MDdjDbHYxGmc0FRH6IXzNIhmxKECYXE6jhq7ET5VF13HFe3QsBQTM01G+sezb2IdmvDjISDm6a8lGW7h/zH0hkLCcDH4lQ3twr12/un48YCfw9RMPphAOg6zoJV81furSh2wykBnDfgWiQYWhiC23QAUTuFyLt4YlAQQJPihI7WVb20n0j+HfdC60zX3x2/MZcuiQqUT7PT/CE+A94HEyy3GWRrl57Uc7JGZqGOCeIBy1fAyVBVQyiLnSTpe+BQgXjdzhxKrr4/Qq8cRT43/SLO/r/prez/kbZn11lKA2mpTYYtrmwlPkrL9+6fcb/6h3IzDFtLcuHWIeQJP6iS2i+Zw8EMH2jSTFJwlX1xjUllUDX4A0b9tV+9d83//H997hf2L+39vPHjzf9/v79s//mV3c7X7j1jgPXJJOkUeF1QE88BNJDRECokkDh3Y6prOccmPz+nK78o6PyaNsRNmNGTWLR/JkjM2rL4iHKg+jf+cLzPcskVl7JPVlcOOTjeFTF5vkZzZOwk76fo7xXU3q4bWyupsivK9rPNZyVuQeGD00Ym9Y7H5O82jC6ublQiblixDcCtVDD1li0ZI5k6bVqbXjnLcvmdP/T4qbO/7usueO/rrsocl9zY/145hwUEIGA4uzcdrDiK//+/G//+7/t/dK997B/vPc+6Yvf/PbRL/zwxzvfd+zEiYDrahamt0WbNFzLZoCEl0WqnWpt+VoajCwJCa7eub9NmdqeL5AH5g/YszN3iSJX25KvknhAAWdQ0VY0OGRsUL2il4dCOOM2XdzZOVqCbrWFU3A+Y0ri48c7gvfct3nR7bdvv/jXv96yYvfu/eWq6ns4Fj07Guur4nV1Ey+oZo6MJPrNE9MRgBksFMRcREBQ6CybGXKjgd4XyssqeS8HeBtM00PckIsRIoNBOYcaHrxSGze0N6czZbO5V4qLBrp3BGvygE0knQtJDL0dCFWq3X3mhaSUTismITJRsGAEza1bt1c8+eT6xq6uE3ZF1ch6zfZIQOTvmweOTkbEw4Wd7wqYc0b90tDQ+vLyyiw8PCRovY6O3tDG9SNXS35U9xyZeSQgfGRbet+M8jgVO5ToXyVsSkogQLqFRAlExBQBMTVRIQLvhOfFnNpK6ajj8cG6Bd4gwJ8DB46XPvVY8g/cdH0dcyyqrdN7dTBkNBLZEhLQwdDcUjN45VUuG5GD0TAPjrTCmB0THKAEAUyFvcGFJH0vEhKyP9CxcF7N0EMPbJ97/93xv46NNl0guVWW5EYlxY8SP8uUgLWwcmxi+af3txo3mZYfD4QxiycC6eHlyPce4oGSENR0zqJI9aV0LhJRRw1D9ajO5B47diz4zHMb67Zu3VGRy6UkVL6SyXF5dERr1o0IPSfZST6uRH6EWggWiFSZj5ZJ+ZesIka5TGTMarpx4Yk4G2DbqrN+Xfd8J1c+ExOlMNT2eMQ3DLZNHxQqEb8VMhRZFiyZXzs4Fp3bMrukf2ZTxVBVzQyqCmqq45BFOscAAfGbX29deMdt/X/b11V/g+zNrlFYXUCT64OGvqR+Irb8Q/fcJ/1FMjVuWAHd54OukIAw0T5tIbApr9S5y5cEBFr00KSqqVJOlsVgXFOBAq63NxaIxc0W3QhQ4YQ2XjI0VpAbGgR1qWRsFIXquvQu0cRuh6rL27tS9RAHOAcM8fj4kP7tb6+76Y7bxv5hx5bSv249XP3HBw40/OUTT0f/8cc/Pfbxzs7uIIZlz+Qk9crLSjZq2sF1quny3iB8AqNiYRxQyXiSIWcJ5mf3PbZmeeVeuriEUSIfeWzrnO9+d+sHvvOdXZ/83vd3ffyOn+295PCR45FQwM8ODvrVuh5V4Q4ujsIJXsA1rOkkiDgXCqISglIuaegfGDZP9UphPAhc66c/Wbf6X/7vlr+77x75C88+XfK/H3u86osnT2RXjQ7vSBokJGDgeS+UYjQ8FSJo3pCULFUNDz196YW1O9G8kz+n723adLLFcUp5sCTzIcim9rZAzAM8Epj6y2d2oETy/LgHMYyRMzFg0GQtFL81eGqopguPh9S7f/H8us5s1jknmzLfaciy4z35WP+VXq62TiLRgFldkbgtZiQ++dwvVLnzPBaJzrSskCFJesrnvIUHDSIYAphzgL6HTQI4aLBMeiBTXTr2TGdPLPjMU8nP+Lm6Mi+X79EBkc4rij6JdeIB8VaKll61zFOyETRT21MEymRvvCkeOszk6WS7Tyxb0tD1wAOb5nz5/z73uR/ePPSlp5+M/P39D+j/+J9fb/vfv/jl3ou7utoNSbEsKxCme5oyVAAt89OAw7tB+YL4xO0lz9+S5jjueVfROisLUdT++gfU2YZRTrW7fDsYjB6P9ibDjVkEeW1agSsehshgiXR4vpNxZQT+oIZTONU5Bbj+nn56b/3zT+f+kGVnlGNmScxQ5xf7YlOmw/TUhrVolqfOu9BXEi5ci8i4mp1X6/m2ybyQgNs3X3CgFp0ZN00TgZLnXSZ5dbgsm0XwVCDIgxz5CHhFVyqJCPSyKIiyYkFs2EGWSOUiVGHhsSo9PT32zd879sddx+s/zNz6CsWvoENLma5UyrY5OyIpl1z77PrIX7W2dZZBD4RCJe61l3m/kr31D6TTJ+KqSYVyBN1LbTJoGRabaB3xkht/celK46FgMOodPtwe/dpXtv/R04/JJCpn/lZ8YsFVqdiya7u65/7Bk0+F/r877txzseO6mmmHeB7Ku4PhckatS+eejXwhXKjR07OQ2FDHYzFtal8mCIrx8XH161/b9oltmwN/4mbmzGFuVUjyK2xFqgkHA2uaDa3B7u/d4yXTJx2IHwgHJMRFJOMnEl5iy31XrTHvQ/fUInwiX19Pthm8VVQ930xBSdVInKkkIDBLamHiL8gITH4WCLojEhuJaTo4jfZ2undeG0VhkhcXbvpExwWLA8+Q6BPNc28CKnG3vb0vNDJsL0F3Zz5pFfdckXCmJeZ+QZdjLvDIYsCTFSmpcHOZHQcUI+eBsxhHgo+JwlNeAOe8MVd1995/xdq6gw89eOJSEigzuIePbNlkPEKhsqjKmAeJbJMelMur6uVUrj2b7yZN4oEEis4FSkGokpDAuC2pVG+2rmzo4Z/dvvfSRx9y/1d8bPYa2W8ok9zKgCo1hE1jxZye/sV/9MhTxmclJZmF6MColvlBqXDPJNq55wyihFIhf6N5TFG8tKpSoXOe4awTEXD9ZrNp2XO1cF4loo86JmiBSiQRESDDh1oG/7ikEguueUWBdjx3gfeSTE7Izzw1/D7Jr436rpoPBMJgRIW2bUVCBoTnxmflFYuCip72SZ37qMFypY4Eg0tCouiNQICa58YyNRVWJ11GCIhTgIA/w9azPGiQCmDuTsWgUUGtUPvJv9NiN2NJcpihKZgti7lu2r/z5x2/lZioXyo5Nhd8qMnlBV9e9MFQBkMrmrfvCX9yfHRIhYiLRMqd37qh4sEFDQe/ImWeuSM+8PDD430PPeynXvjxrMrDX73m4qpnw+God+jQ8ejtP+n8/MRI02rVr1IxY6GfVbibWVdLqNa+oGJkfO3vjU3IS3STavEQD3xcFbr/UH4YbzxD8Tm4iKAC2PMmYnV11UnHeUlQ6rrv/uiWne/r76m+SvFLJBeT3vHYEHTnQ5MD1Q7NKhYOzZPHB/e2ZmOP/GZ86JmNowNPrc+NP3vnrMoj/3HTVdUPI0jzZeO10A+f3hiP2zHzCU1wvLmCRELeY0bE5EICeZ0KIzuYnd3MdunaQLfLYnSXGSYpDvNYmjm5obTiHt19wRL9odrqyvi56I18NyCTEUmlJMNjVjnmfZkMaKQEt79uGlx4oiICsSlJHouWzjCqSgfXGWz9r1OZo2NMSdDx8EpozPXH2MT4/l4ts/EnV60pfzqTk7T+PmWJboS5MOEz5SJhCgMdIsWg89L3hnikc4fCVYqhHdnseh3DECiYlZZPlEUJXIZASWf6siH5wC+PHuwOHdgb/LTsVpl8xNcsPBx0o8RT5pOgMUqZYV602pMi8zXL8/NDeue9fvnmQ4gSEiiFGA7kb19Ks9Kw0+4451/T2Fn3wPAi6Lrp2QF1gow3CQcYbRIQZPj4/AUFlajC6KFWDTFBho/JTqZwinMSaN87cKC7PDYeXKihOYcKn2LNQOM1g0LGI44j06F9Phi0Up7X1o1Cgrvo+DtDYZFPmk4ZzE845ZHs4UgkkCDtIUTEFBAVqUBXktFSqb1YAGPgJQuTUqE2BHcqCmAeOCbROobo7UvVVhtd+F7r1rU1DQ9GL1Ykm4QaFbiI6aGaFh9ACvEUlIjBlOh7mbOXbN09ttgwZHT3khxH1RYtah583xX1L3zguur7PnBV9X3Xra3fuHDu7BEyZBradu+7u+OmXHLGrPwokfnaHJr+EDBJppKW9K9ZbobLV7Zolu8Hw2Fe2+LDbhfunxtLCAkYTOKHrFGxYYwfDJiByQAy09Tc557b29B9MnS1IoW4UYaAzQ8qRdfiNUdapydD99RwyapZMyrlQ3/wO3W3fOKm2ts+eF3zU8uXzu51PEU7nZfQMNWsaZN4sA1KJCDoPWJOkpc8PBC8lMW5Z8Ql3nu50pJIYtG86L7Z9e7GmrL49pLg4M6a0tF185pSj1y2pnZ9aTSazjqiGeOtAbwwJfSCQI8LPu8LPFi8xwVscF505puRSExoqqTqtv/xD9U9tqj58H9Y8sYfjg8+9nBi5Mn7A/7W7y1p6PjaNZc1bUYvjpMne2xJDke4h2/SQ1b08BmTHgBeSaSvaNgRqbIy2j1/5oFvJmLrtmed7pjrD/uuN8Kyub7k6MDmQxXm7m/NbnB3HNynfkCVyhWWK8TSwcPB4+goz1FCnkNn+Jr6VSHH73P5SLJcQCh0L/BsUEITSaGsQTnkZrs7FrRUHCMbKUTE2QDLCnrV1e5R3fIZD9QpGL7JQB18YBhv1AJNuDuzzDYnDr+shnOOQZZ9v+tkrEzTSgKotRk21QpCqBHng4E0A008+W5uMuQ7/W+HyrWF85KP6tqRHZ4/lpNVl4sIHgfIMsx1hiYqIsk9dbXh3vMxc7weUOBVVJRna2timxUj4yOgi7fz87ZeSmRsJttjLbTDU23Z7dnVPCPUjxpw2+F4i2nU6AqfkrhQw6KaFk8k+mTurqcLSS6zA+XSeCK8IBYbmSz4sllfzpBggKBwfFXLOL6WzuUUFOrbth2tHhspXQ0hiTZk5kKgwBtl58UlYoaIDJ7rsNLyZrrBCc8IMp97IAr3P3UEP42SFbRYMnZ0aH6Tv9Hx80U2gPiO/XuTixS1wlaVfE8Uhe4fSwhaPAuPZOcMQnBmjXmsQ1vturLiupqayzENzYzwpiHxkxaAPFtbq7SjaQjBvzDYaKLghQg8I1OFBPHa97OMyplR7pagpy0rjcSbG8u758+qOj53VtXJmurKCdeVztkmzXcLENCm6WUDQX0sP+8LKnNkbzAJV4EzkzYYtXVTZZl0f7amNjQQT8nGgnmzRq6/rGHLb11Vft9vXVv74LVXzN7Z2NicyGQ8zXVdsvGmo+maawZJmBcFSqHHxWRzAtmqYtyLrHjEN8W/aM3czo9/IHrzrKodX4ka274dUrd9t9rc+NUb1vrfuuaKeQc2beptYX5VHcZ6kHk+KHAUzTDgKeVFNL3QE7JAsFyy7XRPOnt4IN/0BiFBifIFTwGN308q0T7S0ph9NBKJZBEAnX9D5w/OygdOJj11+fLwIcMaPRaIhvICohCkw1VioQYIEkMVJ+LH++Y3a7vdvEk+R+GxnOuqaHOfVO68HQ9thGjbzmfmfPt23sVIhleJhILp919T+8S8ppF7ooHuTabcdchWew+WR0a3tTRrm+tqIgN0pDC4r4JMRlKvuKxyt6kfW0c6gOVnMswXwHzIakoYQhfDVicmjvQ1Vg09YgVLfBjKeEKp0U36XpgGnL5XMZYCtW0UlJM1LXr9GJnR8bQKzNtxakF7KjAFdltrfKaqldnwOGkY1CdAAgcxQ3QtxAjxyeco9yOpZDjLyiODyeSWw3pQyj9DGIayaDDz04Ink12J8kDHL+fPbxwqDl6FWIixsRE1ntBqLKuEaqbgG4YmJuNPAtawIYwK0ysXAkzhhvakYA3iQvgNvwYw2dnKlbWHVWN0OF8LRQ2XzgUBwWu4dL7ie0LzhpQYLy+1h4tes7zXxlVyrsfnAHm9QbcEzgwQwbW1oVhJWfqAFbLyTWAIaIR45gVsobYOu0NCArEozB86Vl9lDuIbICjZY740OjFh9vUNBnt7u0xdz7mIE8I3Ky8vzQRDTi+Pz6F8wQVKoUszF7aF8+abExSyfnHPtrN9vkPEZoayasXiwWsvX7Dvxqtadq1du7zbtCPggtzfm2swzCjD5IyYkBEeRJPyBppjdARBo5KFhDynaSxaWpGeNePgj9LJbft8edxFQDNpDSbrLnO9MTc2suvQ3BkDty+cX98Dfp0abHw+4KzMUCDZjBm1ibmz+u523I4JHqQDF/LkGOggWj7iO53sSUXNE3c1NlaPvVZ/+bMdqLHV1ZeMaIabC6KrE9WKecZDzZLXDKTJjIcmHmQ8kmOpcDSQ8jxFmTO7fmD1srp9SxeW7lzYUnagub6ixzItBxke7zt/FYFTgXdjGBH/8rXZu9zcxmcdf9iBaEPzWpDP2WIwSc2w0cHtx2oibbcsmNfYXxzYTDW1HDxF3BXMa1vwHqHLLdW00QQy2RyHRN9NYQ7q2vzCrwEM/5zLGSEDAoV7pOjchfZqLlBMdH3Mn1cuFMLBcKm7rKX3Zyy36bF0piOh6A5TLardkdF0/VF3bGh7a4W193uXr23YU+w5MRWKqskWGWMU9EXDz6dXpsIDTTmoNfKYisL1JDK3hT99TaCwqqsriy+c5z7js9EMmjJwLryb/HvB+XBulXnORKauSj5MtViM9Cc4+w4DAZVLFznPSmr/MAQwd/dP2l9KXERIvLaeTvdnysP9T1RWVqfRrfLZp3c0ffPrmz9+y82df/WjH/X/z9tuH/nzW3548EO7dx+pMDXF0TTDb2r2t6lGlvJRoaJYPDcmycK5Cx4J3UZMw0B7S4N5IuP43BNHYsTVNNknm69kMsW4FzKSiqbyHlQQ7UWeovwIYHJG4ufUPKf6JHMkfemCGd0fuVH/Xpm14VtydvM9bmrLo3Jmy71RY+t/33iJeevCeY29lKdfkSfOF5y1hWom46lrLqhra6w+cHMivrNDMdJcOPBaN5FM1nJsbHhfT1De8cNLVlae1vCdS8hkfHlWc2CQyoJjgWiYMgbVCLmHRprMeDzTFdq2MRS4ZSSPRMNmErU2GOus46kYqdX3ZcV7g0OAn8+AkCgtLc++73L9V2Xmhm+nJtY9nxjfcWhibNfhiZFN27PjT96+dHb/d5YurO2cOrBZVZXaiZkCMYNnvm97Ifo7UBB8XPTlv5ck55ipZ3tM2+AxEYVTnBZc2FgsCfd/sbcFosshqnkTy6SYpEQFOiLLGct5VTXl8Y+9r/yehU2t/y6lnvypk9jwcHb8+bsD3rpvXLfa+eb7rluwH4Y5HNazGAsCtS4U1uFwyIlEpH7UNtFXP+8BQ8AcvDH0LJx3dK2CgeZJSQ7QbU4+B7wrOGcoZOYCASUXDGo5jGGBfbmcr6xYVnN8zszRx1y3e1TR8s1ufFAiEhBMdpibG5qorXR2l5eFRgV33x2gCWrFisbe+pq2n2Wd4+N88jk+DkjB7R/Ojw6cyvRmdX//by5aWbc/nU0rt3x/83WPPuT/7WB/07W59Jx5kj+3mXnzF8WTyz6wfkvV3z3w+LHVuVxGuvLyqj2m2bEFXj0Ts9uGISLyFUXeLZR4jJk80+mebLnd+VBLS+NEX1+f+cAD6+b+8IcvXPLTn764ev36PbW5XJwEj+I6DpPKypReTBwX4LF0lDd4DBOm3gdPC/kOIrUgJHTdHVF0xUXA7/VXLzv4Ox9oePh3bqy+52M3zXz0qksWH7aDERLs5+Zox2eK6fLwb2ruDDJCclN9dLAkMLBjaPBQdyo5OJHNdA066Y6jLLP/+QXNyfsWzqvpzDlwUJ0er3eN1wIZ0cLaq+NMz/9W7wPGvLS0JDs41JWYSJetIHIriu7nMwQZcK7YaYkAObgfs5nuibl1ow82NtSlSEQYxYljkOh8JCZQV+St2Ei0ip4Fr3he1IpRkJyXc2cAxe9Gz0dvS5NmNlcMzKxz9katvp01pbGts2rd7Uvm1x03zICP4XcVBUPgZ+nvKPPJ8Vj3QGBFKDzDRsHKe3AUREPxW2GJHkeZTH+mLHj8/ubG2pGpc1OcDvhs47Ehb3CkdE0gWKEiUp5PRAfX7+T5YTDz6/BMpJMHD1y4rHyr6+tqdVVpYlFLdfuieeGDi+eXt7XMqRzYu+942cMPH16+cWP3wp27e5tPtHcHS0vk8ZKSUFaWDWl8vC83OFa6JhiuVHm3ShIoL10L/MOzULJ1KnyG3Opo133N9ZXDDhX4mDxveHREf+ThXfNefLFjydatXS2HDvdWu07cra+vTMoyGuBkY0ZdSbyy1O1ynJGEzJI5RUomDTUxGrZTHU119tFomAf/nvpuTuUoEucnJXDzZfMS0PcUc2dMwWny/MtABbM8pyncl0kfOzw4PGTm3GwJFb66pORYKtWXySaOHo4Ybb9au6J8O5oLbv3R1muOHi75HYzuKmEuCglT16PLLib/o4I9XGcl0+FFw8PHe5YvndEZCU4cbT/ZX6aZJXXwdGFyOsytga6X4G0y3pEIKYd+sfaCsh233rrtskceGvpsZ3vptSOjJSvHxstWdnUHL9y3f7DZ84f7Z8+qGnGcVK69S70gFK0zMeAYevhA3E7ylC+RNxTmyxmme4eeuXRtS6ss56RMJiNLsiRh7pd02tNd1+d2kt6vCsB2igm43ju86Qm4qHiSg6GQM29m+cmWmeqe+orMzgVzg7vxOxgM0ut/7Wc8k2u8Gk5DhlfgTM//dtwH1XKVuTOjfe0dx7I5P9wSCEeVvIgg9U4JNUUzQMo91Z2oCrbfdeHqmcd9X8aUy5PkR6LzCRHxSrymiCgCBbxPtiMQjHp2IOyha5rjUoVZc91NGw7WP/5Yx6Xr1w1dsXHT8IUDg055Ot3nBaINNWjWUAuirzjLLBcSAY33iMgldz+zdnnJRqL7JJ/zblsF75Xq9Ogymh/oBk1bVZVmrLVtvM4Oz67DPBpcpBSMZTFNCpTcULYyePyumY3Vw8hP3DPleopHRerQ0KD1nW9v/sDG9f5nBvqja+Ox8kWxWNnikdHo6kNHEgtHR3vGZs8q6a+tLRlrO9of0e3GmfnmEkx6R8YYQZAQE/RMBpo2aJmL79102Zros5JiyLYtu/ffu63lF3e0/+GJY6EbRkeiSxOJ8gXjEyVLu3rUle0dvcHmJrMnHA7hucxg0GY1VdGJhhmhvqoKvb+qIjgYDpgJ3aCXlLfRlF7WlCFExDts4zCBXFNj1WhDdWKPrQ9u8zLH9yhu+9bGysTjLQ3ZFxe21PciBmH9+v0zNq9Xf1/2K438vCzoponZNjG+j0U2itZ1lQVCZeroRKouYHTvamqaEauriu3r7zvSn0zHDMdLkJ0j7ekMDaXi+3c3Vvb88sLlFQe+9c2dv32sNfIxhdVGZDkoq0qIGVpIMi3SH/bMmv5Bfdnw6PGeKy5pONp6rN+QtBnz0TTGJ2eEaJiSJxAEbZCdTMUPt120NHfPhg1t9Q891Lb6hXVdq3fs6J3TcbLPjkb8iaqqsqzrMthMISKmAd7SVOD0YrnRc1xJUanKQ8JBJWKTEcwHV70WzvQap8NpyPAKnOn53677kGRVWjA3cGxg4GDXWCxe6jI3oqiu7LEU1RqGM7nk0UON5d2/uvzCWa0eafAi6c9EREwBSA+A1FgHwTn5KU0aaGQAbKcl9vsg//bt23Uy0nvouHNSRBQBTiLhvWUyCfnHt+56347t+meTsRlLmD+jTlFm1PiscY4kRSpS6X5mh3QWiJRI6IUAsYfER9dzxv3U+M4XLl4m32vZYTqlL8Htn84mpZ07Wiv37OuZcaK9N+Lkxt2qqii9U1Wi+5PJKHu6OtTVN8zm2+HqEFX0CgV7vlDn04yTofTpM3jJXY9esaZqo+sjrCwPMon++Piw/t/fOfiZgZ6aqxVWbmIyMU1BAFqQmVaJZAcao+Px6PKenmMjixeVd1RV5I63He+p0OzKOjSlcLFC1+Hi1daZpLosObZn78pFmV9WlFVlISB+dvvGFc895X3ec+uqVCkkY1ApXQswywqzQLBSV7S6pq7ukcrGBvlEIBAgYyzrHvO0o0f7ZuzdO7DgSOtIS/vJWGNX93hNIpHWLYulTNOYnCkVLwwLSvRaXuIoDDPt4kaaEtY5R+l7ns0iIkAiYum7LSIAvDpFNaXKimhi9szK/pbZlb3V5SVxRbdYNudSYep6D97XfmUiVreY2Ed/gO7mEA35MSYwmydmDuYTx/GCPRieGGvrmNUc7Ua34IXzKjrqysa322rP9rLw2Mba0qEXVy+r3ja/pW7kBz/YfOXx1tKPKn5U8nMqk3yIE4xTYfIgYvRMC0ZqzeFRd7Ym9+y9YGXJ/iPHuyOKUd5okyjNi2rkOcRawMOhslTi6MkQ23PPg/d2Xbd7p/aJ8fGKZa5TPzObq547PBJafeRoeuFYrHd00byqQc+X9DciIvC+Cpi0o5S4HaXEK160LIrcV3DUMAyPKmMQEfvouDil9xTTRURYIP/ChQuzlLcLm94c+elF8490puR/pzPYmZ7/7boPPD/G6Vw4v6K7Ijq6XWW9uzWpd3fQGNxcWzLyzAVLrOdb5tSPOp6s09+9QkEjYTul1xIRQNE4c/KD4LQsCgeeAQqJK2gCFxGbN2/Wt23btouOTVE6myDNnz//0gsuuAADFBU2vfZ3o32kIrL+D7+/98M9J2tuUqQyjerjZEU0JpORw7gddrBCDoaqpfGxY5lc+uAxqq17PovnHG88kRg7eMJih+69eGXwKYw+SaekD+Z699+3c9G9d3d/6vAh6/2dndYVvb3hC4+366sOHuwui0RS3eXl4RTiCKqrI3Hf7TjSNzBRq1rBcjsUmTSUKomKRPxkkqX3PHj5mtDjuhF82URa9KncH/1w13W9Jyuvlb0A852CcVZRc0QPDxhoEj7hSjWW0menk62HlyxsHKytSu4/ebI1lnZyJUzyLF/KKK4fc3KZ7j4/tffJi5ZK99TPqE2CUNu2Ha585IH455lXF2YYssGjmqFcKFgwBLdpkJBAz5KK8qHhbnnBvLKTmUzOfv7Zo2uOHsmucHKhKPNtU5ZsepqglUoZ5YMj6QpVzSbCYYuPa0LPVOToZC0PHC14yYo8fRlH161bF9izZ88L+BtKZxOsZYTFixdDJBU2vX225bWAawSDRo5Iq+zd21Zx6NBAVe9Ar2UaXraitCQTi0+o69aNXyWx+ho0YaD7LwaP4qMNY1p4jO4KD5wh8eYF9JiIxU6MLJkX3g9PnudJimEF/fLy8nRVZXkyGi11NE2VWluPhZ98LPO7klcVAkcxLDYmZOODUmEQLMxzYaK5xGdWsCzQ29fhXLiifG99nXvoZNeRiXQmW+orXpDJWbKbCea4I+Nucv+miHbkoScfiX84Nl6/SmERNT8RHQkM4r9llxAvGyLj8eDSkZH24QXzK/vpDeiwnW9QRACcn7SbexnAUUpTufkyjtKxHs61detWlRLs6HteGZsuIiJdXV0NBY2XPplxQcw3i/w3e32809c40/O/3feBQiQQCHuNDRWjsxujfTMbyvpn1JTFFc3mGZKud9q2PCQ638tEBCF/0nwGAOmLKBrooojginkK8V9G/omJCf2xxx5Ltba2opZ3tsGrqalZtHr16mLBxDHl3bwCaOu//75dS1oPlX6CakkyBmHC5Fx8/AQUxFRQws2L6nMoWqf6XsfuuTMO3hbQejZHtM51KxdaL8ydXdNFtSqZXiF9Lde75fvbr9+72/5d36mrVuSooaslkmGUKqZZFVD0mbM6Op0FstzfVlcbnsi5stJYXzFeUTK8c2zkRMfYeEcmnerPpOMnevzMoU31ZX33rF1RtVPXbEyKMkkiNJG0tnZHn3s69RlVqrQxmh+MM4Yx5veMLqNwPZsaj2C3AhFjeLTPm9Mk7TetiL9sccWRqN25RSEBGzTHtwWNrhfnzph44sJVTfsDgXwgmm0rzh237bmOjPQyjBSIgbAwUyLGyjDRTZQKFguDS5HosQK0n8mlQXPwxJZNvSsGes0FuhaQVAUjetI90BK2GpMgqWpIH4955aaeGaFCLU26AI+EfyZFBL3LU3k6yVESF8pDDz2UbGtr24o/PMuQqaurg0cX+RnPyvFaHH09nKGN82XZ9e+5Z/vS++/r//jBg/qNx09oV3Z22hceOJxd0n6yW66syPXt2+evVpQZVZjQjc/TAgHBJ/5DMxea2pAU3uSFSbMyyZMDi+fZOzUSrMQX1zAkV9clD4UWfVbiPQZs65h54ph1vaZEicDEUQUcBX8owbtRiAVCc55hGSyZGjWb67Kb0Ny4bH7kaFDr2u67/fuC9uj2kNG/sSba88Qlq0o2/eJnHR+Ijc64AAO1gf8yMzn/IXD5hFwkTIKRCjWWZE2W3n2krq4yTW9LP52IoCVsBoRE/oW9ih0lvK6IwDHxeFwjO5o9fPjwi/k/f28xXUSEn81mg3PmzGmura1NFtt232nyA+9CBiusvTbeifsgwkmO48k5x1eoaks1QlyGi2IsXy0gCC5tJC4iCDh58QKnXogbZ0owWPTZ8jEQxHXMwIjaHmpEyBQe1VqdXbt2he+6666dY2NjHfjjsw30qnQSEi1NTU0Jei7+Luj98H2ngrYTp2PSQw8Of8TL1dfxIXXJIE3WtHlBnDdyMHBYur5cWV2Z2rhs0dzBisqKjM802XU9boRsW3Z++bMdaw7vD39K8ctVDGued9vCM4AR/Mh40vmC0cZw70CysTQyuKu0JEzZyiUxGXIXzivrXDRb37Vwtr5h4Rxj85yZoSM11RVxx5VUskz40IU756Ofus8+e6Clv6fmCgxOJcvwmtC9ot0ahp+MMw/URPAkYh1sk2UyE1pZZHRbTU1VOpOJK8PDSUvyFdfSnVhTvTU4d+7cRCrFBxICp/x4fFx54vGRD8t+TQmdhZ4DxvmlmqkV0LmAMBGBb9M1TFntaD9sDfVZcww1qGBmVAgIDMueFw+UICZU9Dix1Fg8ZlWUqb20HYYXKHohihzlTRpTOOthbpj169eXkIHeNDQ0hGHezzbAjoZmz57dRGLiXbGj+JaOk5Ju+f7uDx7aH/wUc+uqFKnEMrQyRTfKDcOoK824tcuOd0yUZTNxybRm1aCJAQICI09CLOTjENCkQOtU4PNYIFpnzuHtyxdFD27a0lb7wAN7Vz/5ZOfl69d3LzvY2lXGpEyyfkZofNOm7rmjozUr0AwGLwEEuUXnzo9smo/B4bEOvBlP4cNTB/SOzRUVFelszlcrqqozs5vKhppqQ/1U0RpobKyNv7juSMP2zdIn6TlUPhx2Qfjn+Z9P+WHXfWYGw2YsNpBeMC90gkznZPMwvbeiiMDLR5ps3sQ6/pkC2sUrJkUBMdmMUeQprXMRATu6d+/e0D333LNzZGRkWtjR6SIi2Pj4eB+94KWLFy/W8KLopb3MsL1RFD7W6+KdvsaZnv9dela8Uzr85SICoHUICXggsAQvuIjAwbT+aqSfFBH0E9+Mk764RKLMgKmsHTLK5h133JHatGnTgzie0lmH4eHhfnpVSxYuXKhZloWC51U5iq6Q7e1doX17zRtUpSKIOUswiiMmiOODPlmYA4IKPhg59Mog42mYhjYxeqCtZW5FTzrtTMYnmKbmdXf32Y89FPus5NVFeVCaY04KEm7cSJToBty2jOl2SUl///GJhS3BNoUUCppAOjr6g909icjQcNJOZ5JyNBTMub4q4xlwjanPYRiyu2lTx+xEvH550WvChx+2ER0PsQKDnDfOGF4eRj/rjCszG9znt287XPWLnx/96OZNqQ/t3p298eAh7/L9BzNLDh7sCNTWqN3RaChHtGOtR4+EDh8KXqUqZQEMdsVrpoUp6fMTf0Gc5JOF7smGK/V39ZfqSomqafScCkRDfjIuTSuKCYUPZgX/metLpq6kBkMhK4n6Gz1W0ThzAQEjXVxSconmLolb4/bbb0+RkHiYjj8rOUp2tJeehXOUSvB33I4aluzeduvOqzuOl39YYSUSg7hlhZgEjMRqGFSoR5gVbKobj/WETLNUs0MlkkZcLQYQ80K+sERCc1vWGXLCxvHHH7iv7YIN65w/nBifsdJxaho9r7Yxk61bcqJDWnOsnYoML56eiNWsNK0wbwIz7IKAKIqTYoJ3g/Kb4wykmuvSzzY01CVzuQlpcLBfn4iNqKatuRoUDJmzRx/ev3xivGEVvA/IYxjJkp+bixOsF4OFJWYHLea4E159jXMoFAqTveTNGrCnKuwovX/YVHwAbkdPeZ+0+5XNbeAorXNuYlkQu+CoQ9/X+MlPfpLdsGHDtLGj00ZEEJxjx4710UtbtWjRIoeMNV7aazP4NXCmf/pOZjDgTM//Tt8HQNfAgVxB0FIh48uFBKWpTRlYTnoi8Hf0TWh18hr0Mw/aRnaYu9jQAMuJj0SbENvCMwMdk0skEioR37rvvvt+Q5tH86c5K+F2d3f3UG1vDXE0SzbiVTmqaarX1TUUOtKmX2UaVQYKPt5Gy92smFsAAVxw3+YNHGpJsuZJvtNxeMHsshNZh3ttOSxLc595pnVuV0fZ9aoczHsg4B3gHg0YNyT8zgelYcTSVHpCaayLb+3oGIzccfv+961/Mf7h3bsz7ztw0L3i8BFn6aG2wVLbTA7U1pYkHIe++BT66brs7dvXVZtINqw09AAZexhPSugqWugq/JJxpiKDjL7rDIzv3rQ5u2m98vvZVN1sRS4PGHqZYpiVVM7Xljp+3aLWY2PN4cBEa01NJJlKxuV9+/y1ulEd1qmggQgqto3j/IaN85IZJwEBEaHoOZYcj0mGhsKCjqdCiN8PD8aDgKBn5wICQyAT1/GDTYyVlwWG0TmIOMk5Ck7SctJThu308A667/3gBz8IPfDAA7862zkKO0pLbkfpXUHgn5mBOA1ehd4cGF1yz862ig0vyr+n+BUmj0lAsxS8Y4hJ4OIWIpeEnqlLdiioJZLdLoZZVzR/MgaCB/vCE0HrefGosdTEnh071reW9XXVvl9lFWiM4IGYvEmNOBkI1ug+mzF/eLQvzPwAld81Croy5zlRKOSJR3mu5td5T6T08RPzmpxNv/r11lWPPtJ3w7Ytqct37cms2bVncFb/QK87f15J3/Mv9CzLZmbMywtoiH1wE3kAYpfOhzxQyAcYTM11R9xZjfKeYDAEc8CbNGh5qh3lFTj+4vKgz5IH7Uecw6SAADdpnXOUUpYOceicuWQyqd56662Be+65B3Z0hJ9lGmA6iQhgvLOzs39iYmL5rFmzWGEs8jeVAeijFNZeGy+znm8QZ3KNMz3/O30fAEgM0BIrCgk1LiJAelryJg3aXiT/pBeCtkMpF1mP6/H2YyT6zclPy5fV7rA0TTPT29trkoAwn3nmmbsGBwdP4DxnMyjzThw9erQ3Ho+vmjt3rhcIBPCsr/gAsBex2KjScTK4yrBqQghEzHsg4MJ9qQ24WKuHcZLVnKe6hzfMnFnRP3V0VctS3A3r2+cnk01LETQG48YLXZwP80nAtUrn4/3dyYDi/DlnXD55dH/fIw/G/jA2VrtSZlURQ6/QTCrUDaM2wqQZc092e4symd6Ts2dFqaDlLlcOlDnxZFLq7DbWBkPV3DjnC4KCQeYGtGikUdgrrOPoNvfIHmehymrt/GyIOr0DKkxQG+XPHiLD31TR0TVcXVcd293YWJfYuqN3jmHOnIH4Cm788V7wTjCmBAoTNGcEEGQHOsb9iaF+LxiqlE1T48fz5yYBgdkii7N55j0R9DnoaRQpNlJdERpwSETQCThHC4a5mFBZyQ4NDWm33HJL8LnnnvvVucBRAuxoXywWW97c3Cy9U3Y0EDByDz14ePX4WN1qmeXnaOFBjRCdaK7jbv+8tw0eMjsYlBLxve3E0WwgUhUkXV3IB3lewQOF3jyp+OHjJw+sP9J7sv462Q/LXg4zwb4US6SROIHwtOyAZAYqS5LJXr+krElRISi5MCGBw89Z4CsXJ3QDctKf6N+07bEHeq/sOln2fidb3SBJVRWyXF3hs5qmkfHo6v0He8LZbH+KsbkLDHj5Cs+ByfN4vAb4Cd4XRQQJE4kNDc9pYruDQXgiXi4iaJ1WJz0REAwvs6NI9G1gSyEewNFJnpKt4YKCKnvZnp4e87bbbrOefPLJu4ivx/H+pwvefMn1DoGIf+Txxx+/nWoFbPfu3WhUe8WkPAJvP4jMqK1htehem0xEcuyDYADpi14HTvZiAuEL2+B9gHL2tm7dWnrzzTc7Bw8evP3EiRNHaN+bMmTTDdlstu3++++/7Xvf+560d+/eMsuyXsHRbNaVGxoqY4FgpgvDTWN0PD5iJB+anQrewiiixeGtNVtl2cxAbMaMQBfiWAqnmYSiKj6fVI0PK50/H59dEMP1Fs6B2AoMKQ2Dnc6kAxvXeZ910zPqmGMyL4upuamm6NJODwGJARYKL61pO9H4h3v2dFRiRL/Cpahm5cuLFlT0RqKxfTZmyA1Tgc1HC4TRRO8OMqBoaqDrYhr5THaEdR8dDhpqHdVGNeZmEIyGWTsxi6fNXcKIbAeddKtl8fMbBtYYhuLOa5E2qUbaxQiXBiY3wvnxXorXKL4bqu15Tl93OGz2IxAVLnK0SauGyp9XIvHAzTTEAxhGS580rqp6MZfqduAn0RcU5Yaa+Mw5SsbZJRtT8t3vftc/cODAT88ljpIdbbv33ntvp/znv1N2FMGUyRRUaZC+B5qi8kOeY1AoeJUwmFN+gjTwF12MDVZZ05SqKd1yazqxbZ/rD3sYKTI/QqvEUumeXGx446b6kkO39vcEFupamQqvW37yOHAoP2EWEtV5qAbDJ8mSA2HDyTpdqfwoqSRGMHcNht3mw/1DiGLIbJUN9W47uWfz2JJkrGmZ5KI7qMHQNMhcmQQniRKzRmHy6qszTsNFkpYiXob5SLL5OTvyghbcLI7ACsEiay4ztFRvJBJKE7c4d2hJ98ffNewmUYo3WfAV+v0yO0o/ubcWS6QiR+kY7n2AHd25c2cJiVxw9Y729vZW2jetODrtRASQSqW6161bd/P3v//9A3fccUfN8PBwQIiJtx9E1sIaF8d8WVgvutempkl3MP0dV8q0DgEBt1uW9sHtlkXNjmpz+l133VXy61//ev8111zzo/Xr13fTPkhyOuycATh6Czj605/+dJKjhX0chhH0m5tT61Q9kcUERflJ4pBgkMgYFYbuhaFTNAxs0rF5dnPF0FQvBJDLYUKiwLCmuyQeYNioYIeAIMOIYaVR4OYD0/I1L0lz2FD3sCE5NVFGogHTHXtZMsSexfLTjCNYkqqBvsvs0KyqfUeMa3OZWOFqnBdSKFTqrliSeciTOoctzJKLybj4xGKFhOsGeZOM33HkhV4/G3VRU0Sgp6LY+VkRMUMi1RzRNk55l8p3j2qQQRbPVK3q7u43r7165oFgsON5zfL4OBmT56bE3w0KgKCF+W8Si+YoT1ZV6x0QDvCMKLrK5/2Q1LyI4JaM6AXz6pOiyKZj6dKINeCxSe8D5yiljK7rWfpe+q9+9atS4uiBxYsX/2jjxo2d4CjtP5fQ8+KLL77MjpqmyQfUKux/S3CcnKSSijMtzJlCwnZyLgqqvUMgwwOBgc40KqQxvwm+FxFvUUtZ53WX5r5fEdj0X6mRR+9KDD/7RHL4oV/W2Du/+v7LrR8nYmn6mlV1GOcBTXa8KYGuweN+dHi3SDwqJE7oKJiUsor6nCZtfDTndIyYIQy9bVEy+ZDbEMCy7rD46M49R3ftHmDuzPp8ntBJQOiUJzANeD5fkJQBf6WKmgtqJHXCz0/6BQFCorYwqV5x8i94IQwSJ7nscLauMr1D121uO4uJ+EZ04r0tYGRhP4vLV9jRIj/p2AwS7c/AjoKjd999N+fowoULf7R58+aTtH/acXQ6ZxpndHS09fDhwyeOHz9en0gkaisqKrxIJJJDYUQv/TVLpDMtsGDc3izO5Bpnev53+j4AugYdmm/OIIWLBMBXDLcbAoAmu3ZSgprAn4H8yAyTkcNIID5th5sUSxA/OzIyIpPRCjz33HN9tP3+H/zgBxuXLVuG/YD35S9/+W0xXtMIRY4eP3bsWB3V/uqqqqrcUCiEdnYfXRmb64OD7V09ElMr5tmhIBlVn3sMigGJPIjQVNnEyJ7WpbOTv4pESmBQXvZB0WHGtnOJ4yfZwmC4KYImi2J7Mh+il4uH/PkwDoTrxtmR3YeZykp5/AQ8Ajw4jGqLcM2aFmrziDNgdLzOcm42ZJu9O8vLSlP0bfm1yQbKjfUlY8lkx4nBkVSzHSoNmzziHTELGJhHZ9nckO+mDzw72nXsaCbdsEhVA0QkBLXhGjD+eXd2PuYDzS24P3TXTOdCZue22tr6bF1N7sjR9pOGJ1sNgUhExqiWaBPnMSNUCU0njw01VY3cv3Jxc5dh5LIDw/5sK1BioGsp5vzgzReFxIUE5SPUUHV18HBjfeSY63KDjfiVND0bOKqAo08//TTir+6nAnbTJZdcAnEBQDyfaxx1ixw9evTojHg8/rbZUcxtsm9/X73HGheaZpBzK9/jIv+9+ZIXuPl1NLdlk62tKxaVbteMoNTcVDa0oKWsbWFL+EDLrIoTtTVlE+g+uX/vyeqenrKLNT2qIiYhzycIE8QnqJNDw/M8QEvXTxnN9YkHm2tHnunp6ZRdllMdd9xz3dFkLt3Zrbr7Hy0zT75wcE/kBpmVBeCN480jJHIR6MzFCQKGueeEsUAoJCVTx+OK5ieDkWoLY6qAi8VYCzwLZodGTw/NP/TkVRfW7/Qluhs5H1BJ74zbUVrncRDEM7yu09pRShAPqJBxgUt/x+0oxip55pln+nK53ANkRzdMZ45OZxHB4TjOeE9Pz+5du3Z1nzhxooZecDWpaa20tDRLNQp6/z4Ku1cw/bXIPxX0kQtrbxxnco0zPf87fR8ACE3GFKv0J1wsgOg80TqPJqZ13Ag/IV4uYVJBk8HhCpq28Vod/Q0PoOzq6tK2bt2qUW2un/Y/8c///M/PXHXVVUOFUyD4kGcgEhG0OPdAr2CCOLqLDHV3a2tr1djYWA04Wl5entVN22uoc452dR2Np3NSgxWMkL1FYY72f5WlMn1OYnzPlkWNYz9vaKiKvcpkPlJ5aSjdN9CTyrgVy61gWIbnAgYt731A4ZwXEJiA7uSxjYmJAYUMcFTig0MhJoG7mzEdOGIPyADj77gQUVjOiVtl0eSmuprgOJoyCtdkrsfkmQ0lw9Fg/46evqNjicQQfcik42T7R1LjB1rJMN994+XRJ/fum5iZSlUv0jWbzlcQKjxIkp6xUGvj90mFCAInPXckXl06srGspDxLhYM3b7Z0YGzkyNGRkW4iWJz0SyyVTbX3qP6RjcvnsYeXLZrZ57i+WVYWzmSzY6mJhNygmwEV038zHgNBN0vVUiI3rDRzsz0d82bamzXNSNMecDV38uRJgziqr1+/vo8o/sQ//dM/cY6CoEV+Ip3LHO3t7d1d4Gg11XKrLct6S3YUZWM2O5rqH4muDoZrdN58URC3k5ws8AxccP0YM6XDD7fMru7JOflp2R3Hp6WEdf6bLJB/srMnODBUfZFhlJCGQLwMiRMuYMGjwrkhSFGg03l9FsuEjJPr11606OT8Odq+oNKxPWQMbK0IDayfP8t/4YqLZh3as2d4xrGjxvW6Gs0HJUNUFwMmeY+jvMjh3hPEFRksFTa3/CqdUysNOxK1KM+iWY2LW8RtpLrTunfo0avXlD6jm0FuPym9wo4W3ivABQRt454IgH5z7y39DbejZEO0bdu2acTRAbK1T/yf//N/nrn66qsH+auexnb0zEqf/7+9MwGsq6j3/8ycc7dsbdM2bdMktxtts3ZjKRQooiLIUxZFQRDwqX/0CU0KIn+XZ634EAVs0qJ/xIc+kQcqAiqIyl5AKEvZmoTuTdJ9S5s02733nJn/9zfn3DRps5amNM182pNzz5mzz3d+85s5c2aOL3Ly8/PnTJs2LX/GjBkCv1uysrKo90OU/BLtnrUXh73jZ6pHRF/O0dvxSR00H+jrIHAO6FBjwXBg0aLuWunb5nAAyZV+41i6YRBtjok8abo+ukztTGBfciYUMkobhtmCY9eG0s1axMF7V111FTVKI8NN3jZ51VQLQYmGvGfaf0gA45wzZcqUOZimQ6N2UX5+07jsUQcqq+uyNm5RBS2xQBTmEoX5+M7RGe7qgpOGbUzNGC6pTwf/EJ1AfFAcKy5b5RPP1n8sJosvIaNN+R6VxCkz1Y0LLZc1H1izYdeGZ17dsfWUz1t8eIBLGuCIGmNSq3Uy8l5JynuNQiWqAGtuqVOFE2tvnVmSXUej4/qnbQeykZblOvHWVrF5y/bU1NSwMzY7u9XiQR4IBdSDv3955oYNM64P2plQIjWopE6o6GsJeg/uOxDa+NP76jBraVy1/pw5e342KiuPtKTTayBgORaLq+27dkdaWlqC0WheW3pKOn1uEoZcI9AmjfECmx+y123cPXHLDvs0xTPGhCPp1O0qHKFW5jpNbSnBhuqS/JErI+FIDAWOQG1tbSCp0fHjx797+eWXd9SoNuD025/IoTiuSnkDiLaj0wFpdOrUqS1jx46l3g/7ZUctHnMfebzhEhE885OWQIaOfJJ2QdFEv77QXVhTpozMd//uFW/Pn5W4Nw1aTx6f6HgO0vmuXTtCf3iE3ZKWMmM8vZ8iPZEvQ3qikTW1pnxHhV5fNDe+v/WUqXU/yc6JtiH+qGUj9V+u41E5jginWs6f/vROyesrRpeF7FFINgEmOJzrADUYpldyOJ5OD+SUkCMeQIlpT1vu8Bdvmxgdv/+NVQfmNLamlnARSudCuiGredOk8eLN2TNztwYCKWQvtR317WcEtrVbO6pvnHNtR7EsyY7W1NTYGzdujDU2Nq7Lzs5+98orrySNUp6mNYo51RrR9klH4riiPSIHISnDhg2bjoRQNHHixJyioiKZk5OTyM3Npb7EtYBQKu61uo4M9JHSUfzd0dvxKXem+UBfB4FzQIMaQU4ERE8tiEn8SWdCJwiEU0aCIGRMED+BuaS2Dpg4BK8OHDiwJRQKrTnrrLPWFhQU7Mf21D6CDLGupcCkG69hrr1n/B4qxrkjkXHjxuVDk0WTJ0/OmT1zZmL8+KzY+NzsZqrIpGfL7SBvQ3GnJ50mtUHbWyzhvvTaloLt9SM+Fk6PTrAD5A1ylYjVNyq3buXsqeLp1taE9ee/RhanRk5KhcnFfvSul0YQpUzde62gS3OUqacFWVPTxqbCiTW3FU7P293dsMakAZpHIkFJbTSwqK8Xx5VwJtP+8njklrT0krHUoJEjiNop6PfWyEh0p1R+CZKqhmMNLzz6+YsmPd7SIpHFdCYUshVJEGlXVw0T0Cp9e6+NNOkTDq/d3NwY2b6recyBZpbpODKYlmbvHzUssDNgq9Zdu3fDua2VDQ0N27Drmnnz5q0tKSmhzzaNRg8nMmrUqPxJkyYVQqO5/bWjpMnGxr3286+ErrDDRWeGUzKwlhwJP+4D9M4pwZr2V62dlrPjvimTxtcfqjEcw//lkZKiEg88tOn8mHv2ZQErpF9P6Q9ufD3p4euhY8rwaXC62L7nH7no/Ojf4ADTF2b+UQ5CY808/fT7k196edi3U8J5HGr00gScTxsOODkmSUc35DsmjY2rG+aV7Fo8ZcqkBvic5FjhCrxjB6h9hx0RiYQDXWqJEu2OBGkU96T7i8DmmHVvR+E4bA2Hw6tPP/30db1o9Lh1crs1XIOM9JEjR05HyW8SjPZEOBYsLy9PjhkzJjZ69OhWPxHoDTsOTEN0Jbq+QuLojd6OT8Ki+UBfB0HngAixuX5XR1Vu1LEXORKUAGCbA/rTJPymbQQEHtq3b18AgmdbtmyhUmMdVtdB8OtReiHBU1sIqqYjketWxpQAaE7rMZHwh6pxPpT0jIyM6XC4JpJGp02bJqLRqHskGg2FhNPa2izef79mVHOrTEMpzc3JztwLB6WJGoYdOLDHeujhluvC4TNmeQdCaY5MIEyabuCmHQm/JJcKg7l3xVvnzZW/TEnP7Daz6EmnoRBzHn5sw9mNLadeEwpl4BiOZ/TJQFMtCRlpOBLh1DBrqK/cOmvK9iWTJ+c1HNqAlPCPD8lwMs9ao6RNzMmX0BrFNlhlW/hFNWKh+vq9dv2evWzLtu1uLBbfiv03n3rqqetOPvnkThr1dam16k9anzQZjWrSYEfzqefgrKysSdAqJ43idxyOBrWXoZK03rCjRhEXsqlpn/2vN5rmtSTGfyQlI3skF7AjAeHE23Y3cqfuteLJ8pm8vJymrpxUxK3/ywPLas+encGnlqd8NTVjTknybRNtRo6E1lMYDgA01bhn5aozi1vvHTFqVIy025U+qRv3tWvXpT3x94ybU1KKsr0Lp4yd9OY5EcnaDXKsQ2nQ6d5X3rrk3Mg9gTCNHts5TdA5SJ9A21ESI+ZkQ7UdRbievNUH7eiePXvY1q1bHTy7zQiv7cqOJjWK30k7etxrtEuDMcihjHECnIiJIDszMzObvpWGl92GkjMfP358M+yQrkZ1HCdZzdSt8ewJ7Ov/6p6uRN0RSpg07227nujLdRD+OSihUcPJZG2EDU/Yjsfj4fr6+gxkZmLHjh1hOA50abvxjHbCsGxGaW4rDAoNnESCp2smoZPoSeRa9DTHRGL3Uv1xLPwPEdKZDS1GUdqbBG2OGzFiRPaECRMESoNtaWlpjJwK6n+C9JnUaFf6JOOIso1urh1HvCW3ISfjxZc3nLRpy4wFKak5EfowgRSSLMnp0hwMJ3We09q6rWVEaOXd808/aW1XrzKSkBho3pVOKY7j8Wb+17/vu9i1S85PSR3J6csPjqRFTgS9RqFzNjVu2D1+2Ib/nnvy5PXITLo8V1Kjnj+rHQkNtEoajTQ0NKThPgWMcQqMMmlsF4zyLtLoOeecs5XSN9bRu2YqtSUdhY6Og343jbCkcR5KrzD6A2l0AjQ6Eek+G883G/okjbampKTwpEYB1VRQPCl65bV1687UjTW7x7bGrfRgQLbkjsvYmZc3rhFm2erOxnZlvxDfbk3d1vRX37I+b4ennZKSPkpAE9AHDiEcFovtlYnmdW/Ontr2h2h0fGM87uiDdGdHU1JE4v7/XXNem3Pm5dRhFVNSvyKhvkWSX46QYx1KCbK22C5nRODNpR87c3pVWxc6PdSO4t7p9bC2o21tbZ00unfvXvpEfieWdw8fPnzzueeeu4WGdsB+7XYUUyeNkj4xHzR2tMtIPYEgYQWRGMahxDcZjsUoiH8kSoQjURpU8LibEPEcicGFIafPasjAqKTx9g7RPYPFiaAEjgSIRG7RfVnwisMQO41jQFVqw6jFOjZrxHIjjEJDfn7+1lNOOWXv2LFjYzRqnncULWYSd1LwSSNM7+0OFT3dkzHOfYMiDxINjUOJbzIM9shDNUpGOxKJaI2ScQXUMou6C6XJO8oh0GuPp17Yc0ZjrOiK1IzxKF85MJpepq4/uwsFWGvT1liIVT507tyslyWjeufu6U2nFNeJRBN77uWdp9YfGPOxSEZOTiicgqKaYrGW3a1cbn/npNyWv88unLz9UMNMx6T9SaOUUcBZsDtqdP369cP279+vNQp9NuLeG6dMmbL11FNP3YNMrluN4pJJk3rZaPQD0a0dhY1gU6dOPZC0o3A22lJSQgnye2MxJeKtrRY5uN5huqY7+wUn2T1woMF68+0d+Q0tI2dIEc6kRrQBEatPD9e/d3Lx2OrU9AxJDTL7ok967fLEM+rqUGTWXBpvhcwYdUzmtSmi1yMhlnD2K9b21mMXzB/zpFJ2p4P1ZkfhMFDjygayo9BwI57LltNPP30vnlcbnhU5DcQJp9ET3YnoihCmMCJ1NEp9E+AVktFOz8zMTEMiSEtPTw/m5OQ0Y2qFuAlqKOeQ143fpFX9LpuMOAGj1uMz7E7USeh4NO9tu64gUSeFTRkKQXN4woHW1lZtqCFoVVtbGyGvGOuRplubIP5mGOVmsB9GePPs2bMbJk+e7F5xxRUkdErRNt0m5lrEdBg6NM2xPvn70CkpdL0PtkkuG/oPaTQEXWYhfieidJ3paxQyTE3HFIRhaoZ2W8mg0dSVRpWKyxdX1OZv3TXqQjuUNSUtIytAJa+21j0JmdixbnT67n+cOiv7faXoNa534u6gY9K8tw3hAzi7du2LrFm3M7u5zUmzLOVGc0btmD5l3J6UtGH02atu/0EjEVI3vqRPpCWq5o3U1dWlHjhwIA7DfMDXaAvm+3D/m2fOnNkAh0pec8015DBQmqNcQLd+Jz1injS+2hB3mHfUZ3JOGI1+MFCcZyHY0VGwozRworajKG1rjZId9TXaBg1rGwlHw8H2/bKjtE04bDmtTY3iAPRC69JTUhwahTOWkO1tieh4NO9Jn7CT7p49u0LPvdzyyYSInpOWkZ1KzgQ5EVwkqD+S3RnBzX87/6zcl5UIWEmNkqNOOoVGw7ClWqNJO4oCWCc7inknjdJtYk7XRtMJaUe7jLghCEV0KiYapTEVws1GiW80vOphMNwpSBABJA6sCtJ7rhSqtho2bBi9y9alICyTEaNn2f48sa3u1IUyeZr7k04U/ib6NwnU/61fqdCyP2+f4NXS9SXRwoKIrV27dtG7thCcgxAML9Kj04p5HMaXpgTWt2KbBuy/C9e3DVDra2qsQ1W++sRYTwmTJkp9ySmJFjLRheB12CGT9vhpbjjqtGt0xIgRqSkpKe0ahTYj0GMQU4g0ihIjtRDXGh07Nqs5aHO1e58ctXNP81gq9GWNTN2dk52+Az5Km+syanfQUaeHaZTmpEufLjVKmQHNaQMUx6SFUmQs1sqhv/DOnbvD+/Y1pkCHDiZItzVBhhgGON7Y2Niyc+dOKrntgsHeToYZhyCNklbJEThUozTvlB5oSmoUs2RpTq/vYjIaHTiSGg3BeYjgOY8/VKNkR5GZU61Gu0bJjmKbGNW2UTRi/8PsKM1tm/RpHxZ3FA7tJX/3aEc9Pcfc1at3jq3dmciPOynZrS2NwbbmzTtTA80bMzICO+NxReNUOHAiYnv37jV2tBfaI8vQI9SKPA0Tjd4YgOipoVcGvN4RWDcM8xAcjTA8cm3EYZCpvQGVDjkSC73Lo/dm9G5bi5y0hHDthWOZ+k7X8UAiI/FjPQ3pq2KxmMRcYk5VvPSbBrNqw0SNiMhroFcQ+/C7cffu3WSd6TVDUtw07xacihJ8MsFS0UDPMZGAqYTXLmbCFzVNOtGA5LIxyscHSY0GoTsLJT6aJzWaAfkFhqWlBVPT0sLQXlDYIWo7RDrkcEi0RineMacaLip5kXYlSoiQqKD+eClcawHrtFYxl3BaSZekVdIo6Tae1Ch+0itCMr71MMoH4DCQRimTJ21SF5nUcKxbcIqkJpPzpE570uih+mzfhuaGDxXSqHYyoE27FztKX4oJaJBqgtvtKOmT4v6D2FGsTzQ1NTQfOLC/VSZaWl0n1uAwvp/zIBzaBse3o6RN+kKlNzvaSaMdlnvSKE0njB3VD90wIJCQyDOlatekh0rraJ587jRPCofmHatik0KmeVJwRw3Ss/+T5h2nQ0mKvON1DlrBGzpxpBpN6jSpUZoGRA++Tg+dDoXOnZwIPTcaPSE4WnZ0QDRq7GjXN2sYQnRIBMShemgXuDHIhg+LQwx1V5wwBtkwODF21GAwGAwGg8FgMBgMBoPBYDAYDAaDwWAwGAwGg8FgMBgMBoPBYDAYDAaDwWAwGAwGg8FgMBgMBoPBYDAYDAaDwWAwGAwGg8FgSNJdN7KGDkyZUhGyrNTgMLeZu81hZ+X2bW2MLT7q41kYDL1Rkrd0IoR3IWOuUIoJJdgL1bUL3/GDT2hKxtyR6oaDV3MlA5xzS3Kruqrmhn/6wUeNgoJFQd484lIm2RjGFBecb82cuO+x5csX0zgMhg7Mjy4Kbw2w4DAZ4ax1RGLS9hGxh9nnaMyK447C3IpPCaamIEZdzlRba5D9dv360pgf3InDtOaq6qotC4+61orzfjFCscRVeoGzAHflm6u2LHxRLw8SjBNxGIrPyr17XIzLM/Bw5sJMT2aSj8STSuFKWYqxGOesgSm2jXG+ynL5y22pre+vWXMLjUpoMGiKo0svYEqNV1zSsNRuQsqnVtfduN0PPmLyJ9x9kc3Yo0i6yNssJmXipsraG37mB5/QzMpdlp2w+HrOeETwAHNV/PeVNddf4QcfNSZNun1Yikx9QXB7JplIPOPXRFvbR9/beTONjjukmTPulyltwfipXLkfU4wXcK6y4MymIE4oL4kxrhow3wGbuRq6f8PlorK6Nms3Ow4ci+IJy54QPHihVC7Mt9zPpZi0qu4/9vnBnSCtORbbwJgIe1qLPVRZc8MX/OCjRlF06XTOxfv0G9cGrcWWrqq9oVQHDhJoNDSDz/S8ZbMRqb+KC/dtwcXDlrBvsljwYiHss2BQ5nARmClE4DTOg+cJEbwWRvwu15Kv2K3hlwujFT+cOan8JP9QhiEODOv/5SL0KxQu7mNS3CuYne8HfSA4SyhFRlBPDgrL7pAZ0KeF/rTfO/IkOTD5khAR5DGu/5wdOpcKiIwhPXDSZeyPVuGEpZ+PBdpegFv1HGzhd2ELL+E8MA/zWVzYMzF5tpGHruaWdZvi7GmuEu8U5m17tDiv4rP+oT40tPOQnPqgHdomuf1AaY1ovyZMSM/+2sGDcSLAtGk/SS+cUH6bzeVyeJ1f5szKQtTqf15lDX7pSCYDnhyZm9bTJCwhrBKLB/7TcdkKlEBvn569bCQCDEMYTz2yfUKJ7ShmQknt0TTU6HjvQ/H+jz1UtV+dt/1uofhDcBROwSqo2W1/+p6j1dE2HgSFrzG2lfJpxcV1c+b8kobzHkQYrfWFIe9EULVVoC38sGDBb+NxpEmVgMGnx6IcqZw3pYr9XDKnDBL6ArKFz3LGvwCPdqHL4vdg27e8lCO0l8uYlQlP/Bbblke92stgIDjnsNIqhmJSnAy34Fp4QwLOE0iCdN8ucqw4VsiEH2QYQGQocIclAl/Dw4fz4CAebDgNqkHK+KNY/g4WvojNPoPwK2A2b3RV7F7E0btkQ8mW6gIYLKR3tMFBK2kN6eyg1pjRWjcMaSdi6rg7RyW4ekDw4CdgkLFGkQMhlUz8xRX83AbXPbuytuz6qpqyilW1Cx6qql34qDcvLa+qKf16fTxyFmOJ+UrF7kNKadQJhrlMcjbIPG7DYKEh4T7LHTaVu2yySjhRmRL4tR90wlNcl7PLkm6hcPkkmbDypOuW+UGGAaIoWn4J59Z1KFBhieyjBXcg8TfksGdU1pV+trK29MeVdWUPwE4+VlVb9vtVtWVLML8uNCp8BjLgc+Bo/MKVif1wfu3W1m2Dpjh/uNachX6Q4RCGcB2N4oV5S+8TIvgl8jQ5/CnFWSuT8pbKuvqf9/fri+K8ZbPhbf9IWKELhlJjN0PXFOZVLBcicLauqKLSM+fnw/l83g82HMdMmVKREY6rF7iwZ9GylM6KcCLy0ZXbr9PNMoYK89kie++EUX/lzLqAClleDYTznGiLf7o/jUxnji8/ybXYTDdt31+qqxejWP/hUBgtf8JKNqxUcr9ggW4bVh4rqGElDER7w0pXxZbCCTMNKwcD1NCHc3atVwPBdUUdU+6N8K6XHcnnm6vqbnhrJK+/1JWxxThQm7/aYDAYBiW7J43IVlKeoR1hoF9LcPnT/n6l8s7WsnWr6soe/jAdCMPAMSRrIqihkAyFnuXCOi35jo8p54FVtaX0bu8DskhMm5aS2rdPPheJWbmjxrqWk6sca5Ky1DipVKrQTfDFbsbdDY6Mr12z+ZZt/g79ZkZ0yXDu8pMcwacqJrM5ExGUih3cd4NS1hYuZC1zZV31lpvq/V0MR4GBqomgPkvsuJtJv+EA89AI0fDee3036qdkLxvZZrszFWP5ionhirstSooNNndXrapbuAkmQb+7zsm5K5Im+HC9E2iSav+WLTe1+oudOPyaxuGaru7TNZWU3JEa2yeHcR7Q53WCVn133+4zdplVEJ0/Wqo4XP4ADwun5d3ahfv9wF6hLwzW5u6aLoUzAyfLw4Skxnc4zKnODDtVr/hp1tREeBRGl50D7T7FETl4TvSqdpu02OnVG8vq/E0GlCmZFRmhFDWN2Xy6YHwckywohTzAXL4xINXqd7bu29CfAl//aiI+mNYKRt+dJlISxVyJYsnZaMGRMBxWh7xm1dTNWauTfWmYmohBigwH5iNNaAdC10JIB8IUP/VCPyiLZW8OBHUYVJxX8Y3CvMwnEtxdIZX1L2ZbD0Jgd1ki8EOk2R8LYf234PbzNg+9hgzp18UTlxX7u/eJOVN/OaowWvEDV/FXHIu/ykXgASGCP4VhXCy49V+WCN1tW/afhRKvwZl6tTha/kDxhCVn+7sbjlMicfcsm4uXLGa9YovQa7Ih+Hk/qEfmjFuUUpi39ObWgPsa49bT0MMyaOxWGNW7SAeKW6/T673C3IrJtP0wYX3SYuJVOg/NaVkfqAsijjzN4tZy/5pelw31fXbG6frpPvS+uC+6Pz/oMEomfWSkUO5zdD1welbC/V/sB/VKyfglp1VHt/3FEe7rjAf/V6cxHvgvpLn7bBZ8qaEt9EJRXsWVtK1ltWmHZqhjSZnOObP0An7gocSkM/CNWYvzfjyiILfillAa+xeH7RLMvh9X8xMGvSLjLxeW/deExaHXzMcLJ1ScR4Uxf9ejRtHEeaO4cp73dNkfrV1mwfm6nKe4L+CaX2LC/iXs+I8YC/xE2cGHSH/VedseL45WzPV3GPQM0dcZ/FJd+0C/9Fw9vWrLDav0igFnkZBMPcat4N0oqV4AY57LkYt7YVQxlKwcUvCWUVbkVg6125CuerEouuTf/cAeKcn5RVEs1vYMjOQiHD8fx7To+3qPzufgOLgQ9lQhUq9kKvBdP8BwnOIIKxWanYg4m2CJcA5WtdcWdEfJmDuy2gIj/oR9fop9Jytq+quSBThPC1g/Eo7ll2ARni7O+9lszuwwpBGl89BccZGuN+wCR7FU5DXJaxoPs9LrNXVgON0H7Uv3Rffnrz8MK+HayEhwPYGobaWMxfZZflCPFEXLvyRtgfQQvBAl6hSv8EB+gpcWkP5shM1GMnwADvud/EBKUHGvRmYoo7hqgQnSQkHJnWZj8FR0jdNAgcLVHMUiz1pW8HY4uUWIH9jGZFT4dgu2DHE2HDr4JFf8b0XR4T+jTrC8wKNDwLHo031ozZ7gac0a7Qd1SzS6KFwYnbcE/taD1K8QVsHudqwoIXtupyCdXYB7eboot+Jzij4HHOQMOSeCeqNDXJ6MMpC3gjJXzp72Fgaey1ghWa10asVJSUIqp1VJp1Yqd7lU8T8pmfi9lM7flXTX4TpjyOWRgOMQH1UtW/cU5pRf7h2pa6gbVSni96OkNYPae5AjAlwcfwvO9ZyU8T/653gS56jE+n0Qut7ItxeG4xgOxeh303qizqZ67n+C+kBxQ4HfkuHy9EB9VtjYT+7B/s+RFrD+KSkTOxTcAUsEJ0oe+I3icip0134uxrv/RI8z6oE7eU20bc/X1BG6frqP5L50f37QYRxJZ1OFE5Z8HmbuHjg5aXT/9AUVLjCOtFCFe38U6x7B/F2kwTZqXI2M40Yr4N6MtOk1BBjC4HlsRIbov8KiDDCADFBc6y0ffch5hfP2CBfBWWTzyHYhviTZR+U6TyCe/gCtvAyF7Kd4pPgEcABDpbFg2y+ou3J9oKNEfzubSlfDb4MzegN2QAqg1+TwIZjbhLS1AveAa088Dp9hI7QnkQbT8EDvQTZwPu5zUDsSQ86JSFOpYxDFJ3meNZks6cCQrfBCjxnSlbH3XOncooRzjkzbV1RVu/fcqtqyyyrrSq+oqiv9ZJp0ZijuQmCJx3WCgbmFKAPMEv81I+culPa6Rgr3ai4CSIQwmIheiHijZO4Xw3YbzrHgY1V1ZZ/3z/FvobrwbEsJeMz8KsdteRLPZEi98x0KBNpC3xIieD4cVCzpkpwDTZSHLTWnsrb0o6SFytqyT1h2cIZ0Ez+EwWsVjJcgZXwD2yND77M/cNxRMvHOqVxZdyL9BMnJ0c6Tct+DT31JboDPwb1/Bs/gs6G6yCmSORe6MvE60gxH6bYUGcE0v/Q9ZAmMrtyC2WuUGRI6M2ViQXG0/PaC6E/H6pVHCWq7pbh9D+Ioqm0XnZPLHS5zvx6y22ZUbi79FOLr8sra+vlCuHNhtv/H0ydsns6w7WusppEfWlsC3SMntxaQ80BpRjsQ5KRycWZV3b553rWXfdoJx2YiCX4VzsQ2XPMIqO37cNS8avFBypBzIlzJsgWzU3REa6Oq6m3LOeKGi/1lF6uCkXK+rlrr51XVLfhp9aabXq+uXtx0aAOhFVtuaq2qXfjCyNp9lyopf0EGkARqcXuSIwLddmbFlfyYl1lwSvQ0zse/V9cufGjlxv/bkEx0Pmoluy7xXt2CTatqb3hwVF39RbZ0r/fDDCcA+bl3F0Ll30i+yuIQAyTwvcqaBQtXHtI47r2N/7GravPCH2CDb8BhdVByp15XB7V9cGXgRs4DOZT5+ennXcnjn4Yxf/IfHRpvUjqorrvxOcsOfAoZ0itwwsOMi2FkI4YyK1feixKy+gWeH2yTtpW0Osi4fYuQwbeK8ip+U5hX8ZXCieWn6BreD9A2wWXW1xBHp7QXfqTcrST/bHVN6b2e7UqyWK6qWbimsq7+y3AfyEHEOlwXHD7F1DdLJi6b6m137Jg28ifpilvfhuOgX71Ac6S137UF+Reqaha829G2U3u5ytqFv1aKXYZ73YN9sihl+sGDkiHnRCCTHa/Tg17QP3a2iOAx+yRzOVvsrKq78Znq3eQ49A5t7zji+0q672vvlkQq2AVdVd1R1TWS0zgkLtwaEiLnVTLFWukH9wid590tN231Fw0nAII7V1o8OMKrxUJhR6onQyPDPfZfUll7w2/gat5PIhvMFOf9bBJS92eZLhlSExA3pjj71vs1N9d6WxwOOVKCixuRAZjB9HyoEyml1E/JnnhtLKmtFpwyYY0TInit4NavuGTLI264sigv88nCvPLbCqNLLi3KKh/jHaF36BUsHNxryG5pYJcVlz9AIetf3oquWCxFW2KxVO5L2kHEvrieLDgf3oiYxxA7PfJJlAxne84qbLRyNkgW/1b3XxkxVlVX+gpuss8Ng49nhpwTAUOS4f9M0jSqzenTOymqciucsHQGfSnR01Q08eclR7Ohz+ptN+zl3H1WG0PyuJWcyZpHd9PACXfog63DgebEoK4qMxwZ86O/QWmaf4qq8T3dOMzlatnKldf1qnWHq7tRIm+l/QYrStgfR+Yy0n8NiDXy+aqa0qe80O55r+b615C+nvD2MRCjJtb/pyvd65FJ7qARLb1MG0+W2i3ojF9EBLNyuLA/YYnQt+Fs/ElF2FvF0Yp7CqJLZnpH6R7F46fDUZmezISldFfhDA/6wd2i+6tQqoJqIQjSOn5dRA0c9YpjBFfqk0kHy8tS1X3Vtd/aQWE94Tj8ISmd1YNda0OvJoLqmtqhNo7c2W5l9qne0mHWuVD4G9KVL/Y0KemsaAm19OuTzN5QylrniVRBtDyVuTLPCzkIVZVxJrZRtFKCxP0VuEochb4vDIONerfpJLgAE8jp1LVSiq22VOA1P7hHeGp9Ff6+PpiNG277VKoW96AXl9Zj/kKvCIs9lsyYDIwtX77Yqa4r/XlAWHNdlVhMr4WwOkHOhDdBJxAbOape2xvGBbeyOQ9eJ5S1vChvyfepLxEK6Bo+/6DWtOP6VF/7ZLDsxEtwHjbQ/lrrjE8c5o6Y4gcPOFT7i9np7c66jMeYUH/Tgb2gC4dMPe/f86BlyDkRyHw79JqmP6MMjIrH+/QcLMaDtpUWEMIefvhkDRf02REmiwcjQgZ7tcDz5y+ySyaVFxVFl32pMFpegenP1EkRplcK88pfTU5F0fJ/KS7LKJFoOLOFJUZ5C52Bm/H3g5IkJ8m6A8d7tCi69OLiKffmDMQ31YbjEOFOx980fwGlPbWur138Us+C2GOV12Zo8OFlWLLgYC0MfWXC3vJCe8dOuG+jhD2oa2IGgrdrrq+tqi39QSLcdpZ0E2dKlihTMvGgVM5KKeVOOG2Kymie0yq1Q4FCWgYXocXhhFrG2B+7tImIm6lJrVHhB3v3ydkl3tt48y6l+JqDWZlKx89p/sKAY7vDsmBzs0lgun0GZxu4G9zsB/eKFAz3Orgd1iGXoSjBOnm4EHk6i+zr04BZkrkxRza1SJXYfeikpBOnqr3kRPUWPVGcu/SsPbUj/ipd/iq89l8LHlyA6SJLBM62RPB0S4TmJifBQ2cIbk/ULoIHxzm6rLJTqeJ+XM+zOJa3zGQITs4lEPhjKtHyelHeiGfglNxRPKHiooJJ5VSbYSzlCQjinfpR0L9oEoxv1AF9BO51jafjQSmPEK56HOVOlDnhCVADtj73yOoGZSPuf8dgdaIGGqrxrN5y0+s0MGFlXemVKnXcGShgna6k+wk4bHdSmwBPe/Ts6fUrfT0R+GrRxB1f945wkPnRRWHO2Sh6PeJpjb6ltDbowL7CGbTt6dx71cKP6pcjPSHaWsfjBv32abh+xXf1ZzwOi8uN5IAMZoaeEyHZFjIu+rcu2auxMRXu0zu0RDjtmQQTc1xhnZmcpMXmYd3ZENArXsLpnaK8JQsUZ08LFrwA3nsaJTTPYKHspBKOq+LNUsYaXRlvSE7w0Dt2OUz1Zl1auOrq65ss17lGyvjvsZigd5h0XK9a2xrHRfAjnAe/CR/6z8LlbxRFKx4unLDsE9jG1FCcSHAr7WB1PlC8XwMNIYnsT6aTwUYk3oI8za+F0cmKN8eV2+fG0wGWEcM+B5Bg/DWGnqiu/lycvvKq3Fz2dGVt2c3SdU9FQeaHePgxPwK8SfLSOePu7FSDujWQGYTOUr1ttO5glBN97l5aI1W7g0iaxzH8GriBRwkrHQVRndB8h7Vfn8knEuJDHQDsaDDkMg5E9HZkyPS5o15GpA8XSk3QC72wZs1XDqytXbB69aYb1ian9zeWrVtbO3YdDtenry0Ko0svZdy+CwYqRB46JS1czxvw4G+VzL1cKf4J2+XnCs7PYYLPpwkinYv15Z0yhR6gryzy68ZdxZW8wJWJX6OEUAOnI+Y1/gFwKKjaENrPQgnhM1ypJwujFffT0OjeBobBDtzGQ3LA/nkEyD8HcR3rMEwdupyEwDlP9OP+91F20K/nZTgIjcNTVVu2iEn3B37+6tsbNiUeCs/TK3y6ah0ueKRf2utCq8csX4PPQ+nsYFrrR0drBAqe2H5wS23IORFhJ7wdUbfGa8ijuyG1pBKdhH0kQAaHGO3DmZtzVwQP/DtIWLbeQ7G4lO43Q7XheatqS79fVbPgD9V1C557d8uC19+rLX2bvjGmqRKOi1ByJ6WWvkIDvKyqK3u2qm7Bl1OCbAbu9KOOTFyvVOJ+xZz1OLlDrTzIkcFvYfHQlXYweM/R7vXN8OEgGEeJqINx4ooagPUdhe0HaUk8aDdKOFEt+up1wuRhLoJ91vWBVjugGI/4i4YjxHGtX8G++baWECi/OKf4Cxq3ud7Bs25rN58oMUnh9EuriOL2L+7otYiy1DHrNM/mvFmRhwS81Mb79WVIwKJak8GZzpIMOSeCRuKDr7jiYMTp+Xk0wp9eHECa7dApEFqR55XjdFw9VL25bAl1duNv0i1K8OwjFdvr60sb6ZtramFdWVt6jRiWOVMqTu8vf4cj49zUc2ecWVx8RrVkXuDvZhjEQOO7qSc/TzO6mvWwr3l6hPNczzx4prEnYPY7b4SCv/+rV1BwS/Wu8egRiAfiOOYucoIoU8H/kYLJPo/nwYMWVYePaW/IbDgi6OsDwdW7yRpUPeeqU3uFldsXtyCg3tMAtWFhtpIutNd34HdEvf2p/shhAtr3QgaehGJUuPPtt8TtsZE0gqe33DtwqvIGe9ubIedEEFbAehglcniPJDrMlPrImtxtp/vBA4dyiuA8hCixePA/+z/6QoGXUD44NEwz1XhU1pZdjXu/9aCIBbMU/zd/wTCIQf65ARlo+7gHMG4n9ef7eeyR7//sHWXHqKWvv4Rl3o+SpJh0tHSdhHp75UqsSzpBXNhBlHnpa5U+EZD8JGRMQ77HyqOB4lQj1nP8wgrXJLfQ7cqUOtlf7JWSMXekIpamUgZOUA2UEGK9XjgGBHjGNlz/ft0egl4TMzbBSk10OyzBocDfPnmwd+w2JJ2IwAj6Xp4/m3ylwUUgKDn77kBX5eNMw9rbJQCl1C7/Z4/Q0OHY9rRk98VHE+62/UYqd7dXWqBymzzJCzEMZpqt8Pso5e/yjBvphueniRF96rtkRnQJtRE6za+l7RUh4nsVZ35pDNmBYHAMeqeg4O40bD0rmQEcTbhw3+qUdSnWd+dY8AsPVsEbPgjIV7N0bRD9RjwrJQ6rJUA8vdJRa7CT5xYU/LFvtjg1MAs75HsNx7UN29lsqdVe4MDzbm1NIwTzhh5sFBdCn/vjHvv0epxeb+Pm5/uLg5Yh6URQr31cOXcoSS22ycjqAVzO582Z3/M3OQL6Umrh8Y7bWVz1qYoZBvo6SwRHdyzsHS2CckQ9HkGMUrJPJ9trGJxs3HhdA3LSf3pfDJFxC4SF4n0aSt5V1hcFt0f1OXN3I1sgmkavRgv7KF5Cvbt6gT3Q6lyAhDezr85Kv5D8WamcZi1nymCYuKAgr6LAD+2W/Al3R7nil9I+Q52ZYytGf5DG1kXRpdM5V3O9dlcEnqng7/gL7QjXXQ4nYAcVZEgLnPOzRNOWj/vBPaKkBdsY0G3MqIDGlfjH+vWlyNiPFYslnPWnkYv4y7gSxb6iHYReaLICn8BFw1nvuTuA450h6UQQNH6FEmxJ8rNMyqAFE98tzFtyZ0HBon59InQZJq46VDF0g1CypsNoigzJ5SrqcEovdAN9zYHkcYPsg6GdOaVidFFu+cf7U6MSD8TOwLVn6c5SyNSqY1cVOISAhel+iOsBgyvqCEh/ZkftIxDD11KnY35olxTmLZ0HI36wY7M+sKru6/uh7tepNOZnAgX4e4kf3CU0toVw+Y8GqsS/qq6UOpd6htI3pW3OAyMF57fNGbeo2+7o589/3raUvJUJO3cgHPbBhhPi8wLBwPNF0fKvFeTc1U03+11TUnJHKmzKj/HcsR/ZFnIQ1DbH5S/5m7RDX5NxLv/UXjPMLfi71m3Tcpdle1t0TWHu0qthti732v4IaDzRgp1/54UeO9qk82fY5810/bpNBrdOb7LsMj+4S2Z593ZrMv8ZzAxZJ4JoUnt/CAH+78GOmZQQIniTaBrxYuGEii96Ed19IzEaH6M4b9ns96Pb74KhnpcsUXmJ4XBxWMp6FbPtXhUziY1fuHfTiDu6KrXNmXT7sIJo+UJs+VvORQp2oO/ce8yIVCyShSLnk6Ip8580ul5Bzt1TuncoFtkFeUvPxV7LvHfG+lUG7tZ93N/AcJRApAmUkIoLc8pPQbyc0depILf8zMLJP+9XI7OOVNaULlfM/VOyrxAYcmoT8auivIorD9XFIrZIFOUtvZBz9iCcgUxPbzDRfQJuKJN/1XdKYKYUv714/NLDGunOh+5mRCs+Irn9mLCCU5FmOvZ/cjRBIVVSx0etXgZGw0uLi2LBzF/nT7gj6m/Tzuy8n43bs+mde7HNF3FNLu6hQ8+2QxOOIrZgVgEcgf8nhP1aYV454rRiLtkmf5PDoBJ4YXTZOe7+4JPY5+JkKdtz5viv1my+ocsRk6VMlCMjrtXbwY4KbpcEhHp4Ouyrv0k7dI6CvJ99gwv1cxhnXQuB7Wn228raG8jGHlPWwQmC3pcms1PPAeWLUSD93rRp/31Y+6CSaMWshKUexnMtwvMZ9DrrNoMcKlDf53ZL5E54D/+HnoZXkiIngEpvCaqmrcbCOmT825HNtnmpQWYiQUygxmqMi+lYFUmOFsh0cKLGdeV5728tW0fn6Ai8+lsFD30Px9bL9B6PPoPCz+cZczdhWWDlFOjwDC4sHFtwbLsJynwG23zVizJciVKfraore4SOkYSqawUXVXRMAvdSj+S5Gvusg12vgUNyAMv0+dp4GNaZuPY5uK+ITrQihOuI/0Wm7v0cdXusD2A4YuAELBcicDZlXkRSU/0BRgZaavvhqtoFi/xVrGDCkk8LJR5DKHxQwVzl3FhdW7bEDz4M6pXUcqx/QEv5pDmdoeKo0MEKBNMoiTvhOWYiYC7mZworEHRlYifUD2eSfwkTLhxL3L22uqbst/qgXTBlSkVGOCGeRimMOhrCGtKgaoVBfQ7zN6EzaI+PgShPRtjpwgqFpRt/H07ri7im6/RBcF2Sy0uqaxbCITkcKpkGhFyP40TIMaIO1SrrSq/wg7ukKK/8P1EwoMIClqiUS5mUg7TMntVpm5K5ZNPw+6NcBPTrRcTZI9h0Mp6ZHjxKSmdFOBH5KH3ZRctDhaLokosRV4/ieQOKT13ad2BH1uL5rcODWo+APVifwDoaQXgi7YanXAwdBDwHArGLuHJV/G9OuO0K6u2Sjt0VcFI+g3RyP7SSQl2W+w5FA2TxIs6xErpthpObg03PwvXM0pWnMJRUCMR1vdIWUxev31Ha7ZcZhdHyJywevJBqdZWS+wULTOqud0kqQCa4uwHJLOxpLfZQZV3ZF/zgwyDH5oBlPWzxEI7v1TbTM8O5KqGo5UhbNVzIFCXFLIScA9swHPcWR/gyhC/AcwzQfbgqtrSqtqzUO+rgYEjXRBAk6oLNY/8DRuYrMB51Xq0E1RRobziH8+B5mL4B5+BHiOc7ObNvx/K3sN3nYHRmIfIjB42Tu1up2J1WKHBmVw4EkRLgd0gVe5yECTF55xHWNIjqa8jIf4Jz/JizwJe5sPM5dYrqOruQWL6MxPMmnYOuTV8fzqgP2Anqq56G7EWQfg/MM3G8MzBdg3tZpK+fh36Ma78exzoTBQ04PzgaJXLZ9oyjnK8bB+Jo4sWVji/EB8V1/yaH6sEOqVc/qAEv+fachKs3ltXB0H4R+l5P2qb6JogDDojWxc1aE8L+DubnouQYRIbZiu3LYPqR+WvPp0/Qe2hcaimM/3YvDdF5GGX2F2LZ117gZmToH8EUhlHeKi11LUpwqw46WDQdXoPXmeR2yalnQnWR21HKXULnoHfm9EyRRsbhuq5CGriN0jPS3pfwDPSndko6/7BY8Jt47sgBk+cYomZS8GbE4wGyVfo5QJPQhY3nVoDM+CKqtUWc/hjP9k7YR4rjqxE2G1uS96vtCg7iuDL+23AocW1PDgRBhSLJ3K/C8dyjtUq+LjVGF8FPwaH7AfR5B45ZivPNRiEKBtBzUKCl55Udv7wnB8IjGZ/JqTf6vj19EaRY/Ct0LZ7+k3mIVYTlb+hrZ8HFlghcDK0N98Z1cX+C53Yf9IgH1bfzHI8MeSeCoI6ZIOD7HBWZ67LYLTAk78CQ6mpWyNSP1mTkaunqvxAJik5uIwzTv1B6uznOxGnU7eu7676+1d/4MKjPhpAV+aKUbUvghTZ6zgQZUW10Dx5bJmIQ5N8FV+dX1ZY+j0QjcB7kRDKOKYb1hzWSyJBiExLev2Pfx3BtOySTMIS+U6Engpbony6RujjmeskSN6sW+5LVdTdu9zcyfEBg4eKKSiSIqyOdqBYD8U7FuXY4d2FZFYXT8eENdA7vilV1pSuVVOe7MvZHOm57pqDxtaAcaDn+LpT3GZSEfu9yCUuY3KZvrKotXSG5exFKYi9jUXY8T1J1KDEmoP2/c8EvqN604HUhGHSdoMoRelgx7/66Rvc6qe/bTehny6X/RUj3UB8s+XXjboZz9FWktxrPmSBH5WB6I+BoNOK6KzIiKZ9Tw5p246opbUh9bVwXLYcc+SdnP8dtfi5s27fw/J7G80OBxsUzp2fmxedBvCX/6zPITe7Hpk/g18UFdS9/eeXab+6hgN6ori17UCbcj0s3/gjO1dxeKNKT91c3oMQ5EF4HPX0n0Ry7qGrDN3sf9IoiU6cpF2mm40CMh9OqezhVSINJrSW/PuoeGv7b4upSOE13Yb+Gzrad7oJsLpnwxGbMv0YdDFpCorSgbTp0jVMckt4HA17MGDpBowCGY6KYW84spqzJUOs4xC41trQghxjm+2DRNsOIrbe4+/Z7m/I2MDgieud+QK8fkNmch0gowjlGIjrgXvO9cATWSWEvL6rJepMcHNr2pJy7xgctm76H1tYvFhBVKP1163mXjLkji0XsWVKJQuwwEeLMwnmoxTC9HN6HdZuQYbyNstkrfR1219B3CqJLZuKZZyI+u80Ue4McR5fzjWtqF9b4qxi1lg8ErSL6TeFW0Fq7an3pFh3YK4rnTyg/VUj2ccbFNBwgHaatFZatjgn5qkwNPENjr9CWBRPKrxHK+h/sg6XeX2d0hKp2myzrIxDzWVyqiTgCfcpGrzPWQ+/Ph2qqXlnJ7tVGuXhKRY4bd6cmn1Mi7lau3d51hkOf/VktW+ciBcDxoLFerB3VdaX0urFPUMPjRIxfIIQ6BftnU20ermcPcrwqHPGpqtqF73tb/tEqyt0yi8ZFQGZAF7Z/dd2r76K40e80fgLBiyaWZ8HHK8Zzn6a4og6exuA5ZuAhCsQx7KLaj99bsG4tBPNG1eZSGvSNBHQk8OKcZUVIAfPxMx9RlaUUg1eqmmED6+BavBVLOM93p5WuKJ54V7Hr8tHU1kNZVmJ07r4VNMy5H9wJygMijjztoNZcaO3mPmuteMKSaZLx8+EzlOBa6XVhAu7DdjgZKyXn/6zcVLaTtqN2dW3BllPpt1Tc4gG3tnrDTaZx+wkK8uCBHEZbH3uAnbpjcQ7D4KH7RsPkRBRFl6mi6FJMyxQt+0FHwPE4/Dzde/f3b+grFLfHwq4M5vg6sbV2wt6YwWA4cj5ITYTBYBg6HIclBIPBYDAYDIMB40QYDAaDwWA4IowTYTAYDAaD4YgwToTBYDAYDIYjwjgRBoPhMISyhP7OHRPNadkPMhgMhnaMYTAYDIchpbvOVbEHlIr9jua07AcZDAaDwWAwGAwGg8FgMBgMBoPBYDAYDAaDwWAwGAwGg8FgMBgMBoPBYDAYDAaDwWAwGAwGg8FgMBgMBoPBYDAYDAaDwWAwGAwGg8FgMBgMBoPBcPRg7P8DizbIzocwz3gAAAAASUVORK5CYII="/>
          <p:cNvSpPr>
            <a:spLocks noChangeAspect="1" noChangeArrowheads="1"/>
          </p:cNvSpPr>
          <p:nvPr userDrawn="1"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909891" y="2536765"/>
            <a:ext cx="57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</a:t>
            </a:r>
            <a:r>
              <a:rPr lang="en-US" baseline="0" dirty="0"/>
              <a:t> why foam is a good material choice for exercise, yoga, stunt, and gymnastics mats.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982494"/>
            <a:ext cx="5006503" cy="3754877"/>
          </a:xfrm>
          <a:prstGeom prst="roundRect">
            <a:avLst>
              <a:gd name="adj" fmla="val 9413"/>
            </a:avLst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36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2E96EA-94DB-4EC2-B8CC-43D684C1D83F}"/>
              </a:ext>
            </a:extLst>
          </p:cNvPr>
          <p:cNvSpPr/>
          <p:nvPr userDrawn="1"/>
        </p:nvSpPr>
        <p:spPr>
          <a:xfrm>
            <a:off x="4309351" y="19800"/>
            <a:ext cx="7806449" cy="424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Give your best answer to...</a:t>
            </a:r>
            <a:b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Describe how matter and energy interact when waves are generated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Distinguish between the two main types of mechanical waves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Identify the properties of waves</a:t>
            </a:r>
          </a:p>
          <a:p>
            <a:pPr marL="0" indent="0">
              <a:buNone/>
            </a:pP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513D97-490B-44B5-867D-55A05FC5D8DC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687438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C75C0A-823E-4301-80B2-57CDFD64CD77}"/>
              </a:ext>
            </a:extLst>
          </p:cNvPr>
          <p:cNvSpPr/>
          <p:nvPr userDrawn="1"/>
        </p:nvSpPr>
        <p:spPr>
          <a:xfrm>
            <a:off x="0" y="2249413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Still have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DB70D-2861-44B1-B290-22BAD61EB16B}"/>
              </a:ext>
            </a:extLst>
          </p:cNvPr>
          <p:cNvSpPr txBox="1"/>
          <p:nvPr userDrawn="1"/>
        </p:nvSpPr>
        <p:spPr>
          <a:xfrm>
            <a:off x="4467109" y="648771"/>
            <a:ext cx="7660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Which essential questions do you still need help to understand?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8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197500" y="0"/>
            <a:ext cx="5029200" cy="54864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349077" y="2666971"/>
            <a:ext cx="48463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Properties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of Waves</a:t>
            </a: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2349077" y="5029159"/>
            <a:ext cx="4846320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Presented by Kesler Science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97" y="0"/>
            <a:ext cx="5029200" cy="3414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5" r="16912"/>
          <a:stretch/>
        </p:blipFill>
        <p:spPr>
          <a:xfrm>
            <a:off x="8835817" y="812766"/>
            <a:ext cx="3273288" cy="3911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99"/>
          <a:stretch/>
        </p:blipFill>
        <p:spPr>
          <a:xfrm>
            <a:off x="7226701" y="812766"/>
            <a:ext cx="1609116" cy="3924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58" r="50055"/>
          <a:stretch/>
        </p:blipFill>
        <p:spPr>
          <a:xfrm>
            <a:off x="0" y="825432"/>
            <a:ext cx="2197500" cy="3911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70BA3C-89FE-4839-9773-A30B022BCC4E}"/>
              </a:ext>
            </a:extLst>
          </p:cNvPr>
          <p:cNvGrpSpPr/>
          <p:nvPr userDrawn="1"/>
        </p:nvGrpSpPr>
        <p:grpSpPr>
          <a:xfrm>
            <a:off x="249479" y="300809"/>
            <a:ext cx="383815" cy="383815"/>
            <a:chOff x="245327" y="410956"/>
            <a:chExt cx="383815" cy="3838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6FF1BA-8A5E-4A02-823C-48D3F137F157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8">
              <a:extLst>
                <a:ext uri="{FF2B5EF4-FFF2-40B4-BE49-F238E27FC236}">
                  <a16:creationId xmlns:a16="http://schemas.microsoft.com/office/drawing/2014/main" id="{00AB25CE-14A5-491A-BB6D-457A7F296713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76305C-653E-4DDD-A4DD-1A885B51BFE9}"/>
              </a:ext>
            </a:extLst>
          </p:cNvPr>
          <p:cNvGrpSpPr/>
          <p:nvPr userDrawn="1"/>
        </p:nvGrpSpPr>
        <p:grpSpPr>
          <a:xfrm>
            <a:off x="904255" y="294534"/>
            <a:ext cx="388989" cy="383815"/>
            <a:chOff x="1055994" y="2436706"/>
            <a:chExt cx="388989" cy="38381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865177-8942-4545-A065-1D1F293473F4}"/>
                </a:ext>
              </a:extLst>
            </p:cNvPr>
            <p:cNvSpPr/>
            <p:nvPr userDrawn="1"/>
          </p:nvSpPr>
          <p:spPr>
            <a:xfrm>
              <a:off x="1061169" y="2436707"/>
              <a:ext cx="383814" cy="38381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21" descr="Gears">
              <a:extLst>
                <a:ext uri="{FF2B5EF4-FFF2-40B4-BE49-F238E27FC236}">
                  <a16:creationId xmlns:a16="http://schemas.microsoft.com/office/drawing/2014/main" id="{F95C9344-4256-4BA5-9B37-B7CFE5813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5994" y="2436706"/>
              <a:ext cx="383814" cy="38381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C8212-AB99-44E7-BBB7-0CEA0259390F}"/>
              </a:ext>
            </a:extLst>
          </p:cNvPr>
          <p:cNvGrpSpPr/>
          <p:nvPr userDrawn="1"/>
        </p:nvGrpSpPr>
        <p:grpSpPr>
          <a:xfrm>
            <a:off x="1574859" y="300810"/>
            <a:ext cx="383814" cy="383814"/>
            <a:chOff x="245327" y="185254"/>
            <a:chExt cx="383814" cy="38381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ADF785-3BF2-4658-8EA2-46B7607F06B3}"/>
                </a:ext>
              </a:extLst>
            </p:cNvPr>
            <p:cNvSpPr/>
            <p:nvPr userDrawn="1"/>
          </p:nvSpPr>
          <p:spPr>
            <a:xfrm>
              <a:off x="245327" y="185254"/>
              <a:ext cx="383814" cy="383814"/>
            </a:xfrm>
            <a:prstGeom prst="ellipse">
              <a:avLst/>
            </a:prstGeom>
            <a:solidFill>
              <a:srgbClr val="703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8" descr="Sun">
              <a:extLst>
                <a:ext uri="{FF2B5EF4-FFF2-40B4-BE49-F238E27FC236}">
                  <a16:creationId xmlns:a16="http://schemas.microsoft.com/office/drawing/2014/main" id="{A91CE483-F936-4293-AFA6-F36686D16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1627" y="211554"/>
              <a:ext cx="331214" cy="33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61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65330-0079-476E-A4B8-06D7A9EEB0F7}"/>
              </a:ext>
            </a:extLst>
          </p:cNvPr>
          <p:cNvSpPr/>
          <p:nvPr userDrawn="1"/>
        </p:nvSpPr>
        <p:spPr>
          <a:xfrm flipH="1">
            <a:off x="5914777" y="1331447"/>
            <a:ext cx="5929161" cy="32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E2B57F-392D-484F-ABDA-284F46603205}"/>
              </a:ext>
            </a:extLst>
          </p:cNvPr>
          <p:cNvSpPr txBox="1">
            <a:spLocks/>
          </p:cNvSpPr>
          <p:nvPr userDrawn="1"/>
        </p:nvSpPr>
        <p:spPr>
          <a:xfrm flipH="1">
            <a:off x="6043984" y="1290654"/>
            <a:ext cx="5723069" cy="4929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Essential Questions: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330F8-A677-434D-8AF6-9B9FE5BBD2CF}"/>
              </a:ext>
            </a:extLst>
          </p:cNvPr>
          <p:cNvSpPr txBox="1"/>
          <p:nvPr userDrawn="1"/>
        </p:nvSpPr>
        <p:spPr>
          <a:xfrm>
            <a:off x="321013" y="136187"/>
            <a:ext cx="360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Reflect on the Essential Questions before you dive in…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A4A41-DFF7-48C0-94B2-C5A607372B27}"/>
              </a:ext>
            </a:extLst>
          </p:cNvPr>
          <p:cNvSpPr txBox="1"/>
          <p:nvPr userDrawn="1"/>
        </p:nvSpPr>
        <p:spPr>
          <a:xfrm>
            <a:off x="321013" y="960928"/>
            <a:ext cx="360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1. If you were quizzed today, which questions would you know the answers to already?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80C8D-DC47-42A6-9CA5-77F3F90DFCD0}"/>
              </a:ext>
            </a:extLst>
          </p:cNvPr>
          <p:cNvSpPr txBox="1"/>
          <p:nvPr userDrawn="1"/>
        </p:nvSpPr>
        <p:spPr>
          <a:xfrm>
            <a:off x="321012" y="2956766"/>
            <a:ext cx="3608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2. Which questions would you need to learn more about to answer confidently?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512CE-ECB7-4B41-9E2C-1BA5127C24B2}"/>
              </a:ext>
            </a:extLst>
          </p:cNvPr>
          <p:cNvSpPr txBox="1">
            <a:spLocks/>
          </p:cNvSpPr>
          <p:nvPr userDrawn="1"/>
        </p:nvSpPr>
        <p:spPr>
          <a:xfrm>
            <a:off x="6087528" y="1767771"/>
            <a:ext cx="3581575" cy="27084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How do matter and energy interact when waves are generated?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What are the two main types of mechanical waves?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What are properties of waves?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93D8F-A7BC-4869-8237-AB9A263A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2" r="25402"/>
          <a:stretch/>
        </p:blipFill>
        <p:spPr>
          <a:xfrm>
            <a:off x="9830357" y="1331447"/>
            <a:ext cx="2361643" cy="320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0E7E42-5967-4497-B3C1-0AB10DD21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7" r="31612"/>
          <a:stretch/>
        </p:blipFill>
        <p:spPr>
          <a:xfrm>
            <a:off x="4319734" y="1331447"/>
            <a:ext cx="166340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8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435643" y="3586063"/>
            <a:ext cx="303997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0" y="435415"/>
            <a:ext cx="4299284" cy="30008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What Causes Waves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Waves are generated when a source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energy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forces the matter in a medium (solid, liquid or gas) to vibrate.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Vibration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A repeated back-and-forth or up-and-down motion.</a:t>
            </a:r>
          </a:p>
        </p:txBody>
      </p:sp>
      <p:pic>
        <p:nvPicPr>
          <p:cNvPr id="4" name="Picture 2" descr="Image result for water waves han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26" y="2252062"/>
            <a:ext cx="4097867" cy="274320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aves along a rope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75" y="890494"/>
            <a:ext cx="5558942" cy="1663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8CFA1-5855-42F4-9DDC-9A648D4BD52A}"/>
              </a:ext>
            </a:extLst>
          </p:cNvPr>
          <p:cNvSpPr txBox="1"/>
          <p:nvPr userDrawn="1"/>
        </p:nvSpPr>
        <p:spPr>
          <a:xfrm>
            <a:off x="4435643" y="3578413"/>
            <a:ext cx="3039978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</a:rPr>
              <a:t>What is the energy source in each picture?</a:t>
            </a:r>
          </a:p>
        </p:txBody>
      </p:sp>
    </p:spTree>
    <p:extLst>
      <p:ext uri="{BB962C8B-B14F-4D97-AF65-F5344CB8AC3E}">
        <p14:creationId xmlns:p14="http://schemas.microsoft.com/office/powerpoint/2010/main" val="22454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77000">
              <a:schemeClr val="bg1"/>
            </a:gs>
            <a:gs pos="0">
              <a:schemeClr val="accent5">
                <a:lumMod val="20000"/>
                <a:lumOff val="80000"/>
              </a:schemeClr>
            </a:gs>
            <a:gs pos="2000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 userDrawn="1"/>
        </p:nvSpPr>
        <p:spPr>
          <a:xfrm>
            <a:off x="5131340" y="3953930"/>
            <a:ext cx="6196520" cy="788676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107004" y="289024"/>
            <a:ext cx="4226457" cy="410881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Electromagnetic Waves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Some waves can travel through empty space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such 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A8EA3E"/>
              </a:solidFill>
              <a:effectLst/>
              <a:highlight>
                <a:srgbClr val="FFFF00"/>
              </a:highlight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X-rays</a:t>
            </a:r>
          </a:p>
          <a:p>
            <a:pPr marL="4572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Visible light</a:t>
            </a:r>
          </a:p>
          <a:p>
            <a:pPr marL="4572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Microwaves</a:t>
            </a:r>
          </a:p>
          <a:p>
            <a:pPr marL="4572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Radio</a:t>
            </a:r>
          </a:p>
          <a:p>
            <a:pPr marL="4572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UV - ultra violet</a:t>
            </a:r>
          </a:p>
        </p:txBody>
      </p:sp>
      <p:pic>
        <p:nvPicPr>
          <p:cNvPr id="5" name="Picture 6" descr="Image result for sunbathi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0" b="98324" l="4658" r="94905">
                        <a14:foregroundMark x1="47453" y1="62197" x2="47453" y2="62197"/>
                        <a14:foregroundMark x1="45852" y1="63315" x2="45852" y2="63315"/>
                        <a14:foregroundMark x1="44105" y1="63501" x2="45997" y2="63315"/>
                        <a14:foregroundMark x1="44396" y1="64804" x2="47744" y2="68901"/>
                        <a14:foregroundMark x1="46870" y1="63315" x2="43377" y2="64618"/>
                        <a14:foregroundMark x1="49927" y1="68901" x2="48180" y2="69832"/>
                        <a14:foregroundMark x1="5531" y1="59032" x2="8588" y2="59032"/>
                        <a14:foregroundMark x1="4658" y1="60335" x2="7860" y2="60335"/>
                        <a14:foregroundMark x1="8297" y1="62942" x2="12373" y2="69832"/>
                        <a14:foregroundMark x1="13828" y1="90689" x2="13828" y2="90689"/>
                        <a14:foregroundMark x1="36245" y1="94041" x2="36245" y2="94041"/>
                        <a14:foregroundMark x1="66376" y1="98510" x2="66376" y2="98510"/>
                        <a14:foregroundMark x1="36972" y1="45438" x2="36972" y2="45438"/>
                        <a14:foregroundMark x1="68705" y1="30354" x2="68705" y2="30354"/>
                        <a14:foregroundMark x1="77147" y1="21601" x2="77147" y2="21601"/>
                        <a14:foregroundMark x1="68850" y1="22905" x2="68850" y2="22905"/>
                        <a14:foregroundMark x1="68850" y1="22905" x2="75983" y2="22346"/>
                        <a14:foregroundMark x1="75983" y1="35382" x2="80349" y2="33706"/>
                        <a14:foregroundMark x1="85735" y1="21788" x2="81514" y2="20484"/>
                        <a14:foregroundMark x1="94905" y1="21043" x2="94905" y2="21043"/>
                        <a14:foregroundMark x1="83843" y1="29609" x2="72635" y2="29609"/>
                        <a14:foregroundMark x1="55604" y1="29609" x2="55604" y2="29609"/>
                        <a14:foregroundMark x1="56477" y1="29795" x2="55604" y2="30354"/>
                        <a14:backgroundMark x1="58370" y1="77095" x2="58370" y2="77095"/>
                        <a14:backgroundMark x1="61281" y1="78212" x2="61281" y2="78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77" y="4167886"/>
            <a:ext cx="1507693" cy="11794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A50F9"/>
            </a:solidFill>
          </a:ln>
        </p:spPr>
      </p:pic>
      <p:pic>
        <p:nvPicPr>
          <p:cNvPr id="4" name="Picture 4" descr="Image result for electromagnetic spectru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61" y="1164513"/>
            <a:ext cx="7858539" cy="292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B1FCE-EC4B-4E16-A954-89B57394A422}"/>
              </a:ext>
            </a:extLst>
          </p:cNvPr>
          <p:cNvSpPr txBox="1"/>
          <p:nvPr userDrawn="1"/>
        </p:nvSpPr>
        <p:spPr>
          <a:xfrm>
            <a:off x="5165387" y="4209387"/>
            <a:ext cx="612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What type of waves have the highest energy?</a:t>
            </a:r>
          </a:p>
        </p:txBody>
      </p:sp>
    </p:spTree>
    <p:extLst>
      <p:ext uri="{BB962C8B-B14F-4D97-AF65-F5344CB8AC3E}">
        <p14:creationId xmlns:p14="http://schemas.microsoft.com/office/powerpoint/2010/main" val="59160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72449" y="288592"/>
            <a:ext cx="4122822" cy="49090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Transverse Waves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Waves that move through the medium at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right angles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to the direction the waves are traveling.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Transverse means “across”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As a transverse wave moves in one direction, the particles of the medium move perpendicular to the direction of the wave, 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it.</a:t>
            </a:r>
          </a:p>
        </p:txBody>
      </p:sp>
      <p:pic>
        <p:nvPicPr>
          <p:cNvPr id="4" name="Picture 2" descr="Image result for transverse waves example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78" y="1847792"/>
            <a:ext cx="3416314" cy="11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446761" y="1593195"/>
            <a:ext cx="2194560" cy="0"/>
          </a:xfrm>
          <a:prstGeom prst="straightConnector1">
            <a:avLst/>
          </a:prstGeom>
          <a:noFill/>
          <a:ln w="349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  <a:tailEnd type="arrow"/>
          </a:ln>
          <a:effectLst/>
        </p:spPr>
      </p:cxnSp>
      <p:sp>
        <p:nvSpPr>
          <p:cNvPr id="6" name="TextBox 5"/>
          <p:cNvSpPr txBox="1"/>
          <p:nvPr userDrawn="1"/>
        </p:nvSpPr>
        <p:spPr>
          <a:xfrm>
            <a:off x="6446761" y="1017393"/>
            <a:ext cx="21945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wave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863956" y="1265290"/>
            <a:ext cx="461665" cy="2456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vert270"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medium</a:t>
            </a:r>
          </a:p>
        </p:txBody>
      </p:sp>
      <p:cxnSp>
        <p:nvCxnSpPr>
          <p:cNvPr id="8" name="Straight Arrow Connector 7"/>
          <p:cNvCxnSpPr/>
          <p:nvPr userDrawn="1"/>
        </p:nvCxnSpPr>
        <p:spPr>
          <a:xfrm>
            <a:off x="5567949" y="1859612"/>
            <a:ext cx="0" cy="1173708"/>
          </a:xfrm>
          <a:prstGeom prst="straightConnector1">
            <a:avLst/>
          </a:prstGeom>
          <a:noFill/>
          <a:ln w="34925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9" name="AutoShape 4" descr="Image result for right angle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AutoShape 7" descr="Image result for right angle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11" name="Picture 9" descr="Image result for right angl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77" y="3352217"/>
            <a:ext cx="2203944" cy="16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6980221" y="3997141"/>
            <a:ext cx="1521570" cy="36933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</a:rPr>
              <a:t>Right Angle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031E97-A09E-4939-9BB8-EDEA0062FF67}"/>
              </a:ext>
            </a:extLst>
          </p:cNvPr>
          <p:cNvSpPr/>
          <p:nvPr userDrawn="1"/>
        </p:nvSpPr>
        <p:spPr>
          <a:xfrm>
            <a:off x="9609220" y="2287817"/>
            <a:ext cx="2374189" cy="1708407"/>
          </a:xfrm>
          <a:prstGeom prst="roundRect">
            <a:avLst/>
          </a:prstGeom>
          <a:solidFill>
            <a:srgbClr val="D5F5A1"/>
          </a:solidFill>
          <a:ln>
            <a:solidFill>
              <a:srgbClr val="D5F5A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19601-37AD-4DB3-B672-16E1F0AE80A6}"/>
              </a:ext>
            </a:extLst>
          </p:cNvPr>
          <p:cNvSpPr txBox="1"/>
          <p:nvPr userDrawn="1"/>
        </p:nvSpPr>
        <p:spPr>
          <a:xfrm>
            <a:off x="9701440" y="2680355"/>
            <a:ext cx="2189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What does perpendicular mean?</a:t>
            </a:r>
          </a:p>
        </p:txBody>
      </p:sp>
    </p:spTree>
    <p:extLst>
      <p:ext uri="{BB962C8B-B14F-4D97-AF65-F5344CB8AC3E}">
        <p14:creationId xmlns:p14="http://schemas.microsoft.com/office/powerpoint/2010/main" val="420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BF42D4-868E-4699-8094-A132586ED2E1}"/>
              </a:ext>
            </a:extLst>
          </p:cNvPr>
          <p:cNvGrpSpPr/>
          <p:nvPr userDrawn="1"/>
        </p:nvGrpSpPr>
        <p:grpSpPr>
          <a:xfrm>
            <a:off x="5471610" y="2383600"/>
            <a:ext cx="5143381" cy="1783001"/>
            <a:chOff x="6673181" y="2756848"/>
            <a:chExt cx="4823160" cy="1783001"/>
          </a:xfrm>
        </p:grpSpPr>
        <p:pic>
          <p:nvPicPr>
            <p:cNvPr id="3" name="Picture 2" descr="Image result for longitudinal waves slinky">
              <a:extLst>
                <a:ext uri="{FF2B5EF4-FFF2-40B4-BE49-F238E27FC236}">
                  <a16:creationId xmlns:a16="http://schemas.microsoft.com/office/drawing/2014/main" id="{97F50614-E4D8-4EBA-A09F-BD6DA31D8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181" y="2756848"/>
              <a:ext cx="4823160" cy="166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84C049-61BB-44CE-ABB2-36C82E9072B6}"/>
                </a:ext>
              </a:extLst>
            </p:cNvPr>
            <p:cNvSpPr txBox="1"/>
            <p:nvPr userDrawn="1"/>
          </p:nvSpPr>
          <p:spPr>
            <a:xfrm>
              <a:off x="8252247" y="3016155"/>
              <a:ext cx="166502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289D0D-1E04-4753-B986-A0EE4E1AB831}"/>
                </a:ext>
              </a:extLst>
            </p:cNvPr>
            <p:cNvSpPr txBox="1"/>
            <p:nvPr/>
          </p:nvSpPr>
          <p:spPr>
            <a:xfrm>
              <a:off x="7588155" y="4170517"/>
              <a:ext cx="23291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endParaRPr>
            </a:p>
          </p:txBody>
        </p:sp>
      </p:grpSp>
      <p:sp>
        <p:nvSpPr>
          <p:cNvPr id="6" name="Content Placeholder 2"/>
          <p:cNvSpPr txBox="1">
            <a:spLocks/>
          </p:cNvSpPr>
          <p:nvPr userDrawn="1"/>
        </p:nvSpPr>
        <p:spPr>
          <a:xfrm>
            <a:off x="0" y="303805"/>
            <a:ext cx="4267199" cy="27238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Longitudinal Wave Vocabulary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Compression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Particles are close together.</a:t>
            </a: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Rarefaction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– Particles are spread out.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DA089-5056-4013-9987-0D4A4A7F2737}"/>
              </a:ext>
            </a:extLst>
          </p:cNvPr>
          <p:cNvSpPr txBox="1"/>
          <p:nvPr userDrawn="1"/>
        </p:nvSpPr>
        <p:spPr>
          <a:xfrm>
            <a:off x="6158448" y="3785326"/>
            <a:ext cx="2549096" cy="369332"/>
          </a:xfrm>
          <a:prstGeom prst="rect">
            <a:avLst/>
          </a:prstGeom>
          <a:solidFill>
            <a:srgbClr val="F3A32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86572-7AD8-43EE-B199-0A12F2A94836}"/>
              </a:ext>
            </a:extLst>
          </p:cNvPr>
          <p:cNvSpPr txBox="1"/>
          <p:nvPr userDrawn="1"/>
        </p:nvSpPr>
        <p:spPr>
          <a:xfrm>
            <a:off x="9549472" y="4329529"/>
            <a:ext cx="168026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Compression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E563F-B004-4AA8-A62D-20B129B3B3A7}"/>
              </a:ext>
            </a:extLst>
          </p:cNvPr>
          <p:cNvSpPr txBox="1"/>
          <p:nvPr userDrawn="1"/>
        </p:nvSpPr>
        <p:spPr>
          <a:xfrm>
            <a:off x="8437141" y="1119336"/>
            <a:ext cx="1499128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</a:rPr>
              <a:t>Rarefaction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9A5DAF8-9B94-4E05-9E09-6E242F5C0B01}"/>
              </a:ext>
            </a:extLst>
          </p:cNvPr>
          <p:cNvSpPr/>
          <p:nvPr userDrawn="1"/>
        </p:nvSpPr>
        <p:spPr>
          <a:xfrm rot="5460000">
            <a:off x="8275022" y="1620483"/>
            <a:ext cx="1463786" cy="1273830"/>
          </a:xfrm>
          <a:prstGeom prst="leftBrace">
            <a:avLst/>
          </a:prstGeom>
          <a:noFill/>
          <a:ln w="28575" cap="flat" cmpd="sng" algn="ctr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7A9F79B-706A-49BF-B978-6B4CA91C2154}"/>
              </a:ext>
            </a:extLst>
          </p:cNvPr>
          <p:cNvSpPr/>
          <p:nvPr userDrawn="1"/>
        </p:nvSpPr>
        <p:spPr>
          <a:xfrm rot="-5340000">
            <a:off x="9699352" y="3758716"/>
            <a:ext cx="917448" cy="209909"/>
          </a:xfrm>
          <a:prstGeom prst="leftBrace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42273-7D67-4F23-9119-09B893537545}"/>
              </a:ext>
            </a:extLst>
          </p:cNvPr>
          <p:cNvSpPr txBox="1"/>
          <p:nvPr userDrawn="1"/>
        </p:nvSpPr>
        <p:spPr>
          <a:xfrm>
            <a:off x="6158448" y="2022442"/>
            <a:ext cx="220925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Direction of wave</a:t>
            </a:r>
          </a:p>
        </p:txBody>
      </p:sp>
    </p:spTree>
    <p:extLst>
      <p:ext uri="{BB962C8B-B14F-4D97-AF65-F5344CB8AC3E}">
        <p14:creationId xmlns:p14="http://schemas.microsoft.com/office/powerpoint/2010/main" val="300617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144379" y="300527"/>
            <a:ext cx="3955774" cy="32932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Properties (cont.)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8EA3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Wavelength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distance between two corresponding parts of a wave</a:t>
            </a: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38912" marR="0" lvl="1" indent="-15544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Crest to crest or trough to trough (transverse wave)</a:t>
            </a:r>
          </a:p>
        </p:txBody>
      </p:sp>
      <p:pic>
        <p:nvPicPr>
          <p:cNvPr id="4" name="Picture 2" descr="Image result for wavelength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47" y="1755974"/>
            <a:ext cx="4250270" cy="212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289793" y="1449423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Wavelength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323070" y="3818328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Wavelength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771021" y="2426690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Wavelength</a:t>
            </a:r>
          </a:p>
        </p:txBody>
      </p:sp>
    </p:spTree>
    <p:extLst>
      <p:ext uri="{BB962C8B-B14F-4D97-AF65-F5344CB8AC3E}">
        <p14:creationId xmlns:p14="http://schemas.microsoft.com/office/powerpoint/2010/main" val="16576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1CC813-1CBD-48D1-BFB0-18E7EEA13DEC}"/>
              </a:ext>
            </a:extLst>
          </p:cNvPr>
          <p:cNvSpPr txBox="1"/>
          <p:nvPr userDrawn="1"/>
        </p:nvSpPr>
        <p:spPr>
          <a:xfrm>
            <a:off x="8635823" y="5240179"/>
            <a:ext cx="3556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</a:rPr>
              <a:t>Vers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</a:rPr>
              <a:t>. 07/2020   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0817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763" r:id="rId2"/>
    <p:sldLayoutId id="2147483814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88A0-44CB-4552-9DC9-022D26FE6A3A}"/>
              </a:ext>
            </a:extLst>
          </p:cNvPr>
          <p:cNvSpPr txBox="1"/>
          <p:nvPr userDrawn="1"/>
        </p:nvSpPr>
        <p:spPr>
          <a:xfrm>
            <a:off x="9483634" y="5244829"/>
            <a:ext cx="2708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1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EDA00B-74C2-448B-9944-EE26A7EFB918}"/>
              </a:ext>
            </a:extLst>
          </p:cNvPr>
          <p:cNvSpPr txBox="1">
            <a:spLocks/>
          </p:cNvSpPr>
          <p:nvPr userDrawn="1"/>
        </p:nvSpPr>
        <p:spPr>
          <a:xfrm>
            <a:off x="4309352" y="0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Properties of Waves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6F784-446B-4A56-9E47-F5B0A9B172D2}"/>
              </a:ext>
            </a:extLst>
          </p:cNvPr>
          <p:cNvSpPr/>
          <p:nvPr userDrawn="1"/>
        </p:nvSpPr>
        <p:spPr>
          <a:xfrm>
            <a:off x="-1" y="0"/>
            <a:ext cx="4309353" cy="5486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817" r:id="rId2"/>
    <p:sldLayoutId id="2147483819" r:id="rId3"/>
    <p:sldLayoutId id="2147483822" r:id="rId4"/>
    <p:sldLayoutId id="2147483827" r:id="rId5"/>
    <p:sldLayoutId id="2147483829" r:id="rId6"/>
    <p:sldLayoutId id="2147483843" r:id="rId7"/>
    <p:sldLayoutId id="2147483832" r:id="rId8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1458" y="-448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Properties of Waves</a:t>
            </a: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8" r:id="rId2"/>
    <p:sldLayoutId id="2147483821" r:id="rId3"/>
    <p:sldLayoutId id="2147483826" r:id="rId4"/>
    <p:sldLayoutId id="2147483831" r:id="rId5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-21336" y="52578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E603E0-39BD-4490-84DB-A145C1B4183A}"/>
              </a:ext>
            </a:extLst>
          </p:cNvPr>
          <p:cNvSpPr/>
          <p:nvPr userDrawn="1"/>
        </p:nvSpPr>
        <p:spPr>
          <a:xfrm>
            <a:off x="-1" y="7840"/>
            <a:ext cx="7882647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Properties of Waves</a:t>
            </a:r>
          </a:p>
        </p:txBody>
      </p:sp>
    </p:spTree>
    <p:extLst>
      <p:ext uri="{BB962C8B-B14F-4D97-AF65-F5344CB8AC3E}">
        <p14:creationId xmlns:p14="http://schemas.microsoft.com/office/powerpoint/2010/main" val="29466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42" r:id="rId2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0" y="5257800"/>
            <a:ext cx="12192000" cy="263364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1336" y="15389"/>
            <a:ext cx="12192000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Properties of Waves</a:t>
            </a:r>
          </a:p>
        </p:txBody>
      </p:sp>
    </p:spTree>
    <p:extLst>
      <p:ext uri="{BB962C8B-B14F-4D97-AF65-F5344CB8AC3E}">
        <p14:creationId xmlns:p14="http://schemas.microsoft.com/office/powerpoint/2010/main" val="233957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9" r:id="rId2"/>
    <p:sldLayoutId id="2147483833" r:id="rId3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0D5087-9220-4391-9B77-67DA9292A56F}"/>
              </a:ext>
            </a:extLst>
          </p:cNvPr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593B4"/>
          </a:solidFill>
          <a:ln>
            <a:solidFill>
              <a:srgbClr val="3593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C2B3C-5EFE-4AF6-9226-3508E47BB7B1}"/>
              </a:ext>
            </a:extLst>
          </p:cNvPr>
          <p:cNvSpPr txBox="1">
            <a:spLocks/>
          </p:cNvSpPr>
          <p:nvPr userDrawn="1"/>
        </p:nvSpPr>
        <p:spPr>
          <a:xfrm>
            <a:off x="896829" y="-19768"/>
            <a:ext cx="5958123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Think About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CD87-DED0-4CDB-83EB-703322F3D4E9}"/>
              </a:ext>
            </a:extLst>
          </p:cNvPr>
          <p:cNvSpPr txBox="1"/>
          <p:nvPr userDrawn="1"/>
        </p:nvSpPr>
        <p:spPr>
          <a:xfrm>
            <a:off x="3996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51FA0F-1134-40B9-BCA5-ED566EB31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-2213" r="10025" b="53646"/>
          <a:stretch/>
        </p:blipFill>
        <p:spPr>
          <a:xfrm>
            <a:off x="71524" y="81635"/>
            <a:ext cx="825305" cy="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40" r:id="rId2"/>
    <p:sldLayoutId id="214748384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193CEF-E856-424A-B662-7B04520B6136}"/>
              </a:ext>
            </a:extLst>
          </p:cNvPr>
          <p:cNvSpPr/>
          <p:nvPr userDrawn="1"/>
        </p:nvSpPr>
        <p:spPr>
          <a:xfrm>
            <a:off x="-1" y="0"/>
            <a:ext cx="4309353" cy="5486399"/>
          </a:xfrm>
          <a:prstGeom prst="rect">
            <a:avLst/>
          </a:prstGeom>
          <a:solidFill>
            <a:srgbClr val="0C3956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F010E-C14F-458A-8C0E-845B96FCD2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4" y="889150"/>
            <a:ext cx="1079582" cy="10795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38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21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57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87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3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49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83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92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87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59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01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04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20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24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434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5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6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28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26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99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85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089958"/>
      </p:ext>
    </p:extLst>
  </p:cSld>
  <p:clrMapOvr>
    <a:masterClrMapping/>
  </p:clrMapOvr>
</p:sld>
</file>

<file path=ppt/theme/theme1.xml><?xml version="1.0" encoding="utf-8"?>
<a:theme xmlns:a="http://schemas.openxmlformats.org/drawingml/2006/main" name="Copyright Only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ft Block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ight Block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Right Block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Right Block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ink About It Master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E1D5CE9-F9EE-4811-84D5-7A4A6849F19B}"/>
</file>

<file path=customXml/itemProps2.xml><?xml version="1.0" encoding="utf-8"?>
<ds:datastoreItem xmlns:ds="http://schemas.openxmlformats.org/officeDocument/2006/customXml" ds:itemID="{8F68FA8F-844A-4FCB-B3DA-9305C336E33A}"/>
</file>

<file path=customXml/itemProps3.xml><?xml version="1.0" encoding="utf-8"?>
<ds:datastoreItem xmlns:ds="http://schemas.openxmlformats.org/officeDocument/2006/customXml" ds:itemID="{EEF9945C-11FB-4A10-800C-BF127E4819D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4089</TotalTime>
  <Words>258</Words>
  <Application>Microsoft Office PowerPoint</Application>
  <PresentationFormat>Custom</PresentationFormat>
  <Paragraphs>28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Century Gothic</vt:lpstr>
      <vt:lpstr>Verdana</vt:lpstr>
      <vt:lpstr>Copyright Only</vt:lpstr>
      <vt:lpstr>Left Block</vt:lpstr>
      <vt:lpstr>Right Block</vt:lpstr>
      <vt:lpstr>2_Right Block</vt:lpstr>
      <vt:lpstr>3_Right Block</vt:lpstr>
      <vt:lpstr>Think About It Master</vt:lpstr>
      <vt:lpstr>5_Custom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 Boundaries</dc:title>
  <dc:creator>Ali Stone</dc:creator>
  <cp:lastModifiedBy>SILVA Jess [Southern River College]</cp:lastModifiedBy>
  <cp:revision>270</cp:revision>
  <dcterms:created xsi:type="dcterms:W3CDTF">2020-06-02T18:01:15Z</dcterms:created>
  <dcterms:modified xsi:type="dcterms:W3CDTF">2021-03-01T03:21:53Z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34600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